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98" r:id="rId7"/>
    <p:sldId id="259" r:id="rId8"/>
    <p:sldId id="275" r:id="rId9"/>
    <p:sldId id="261" r:id="rId10"/>
    <p:sldId id="303" r:id="rId11"/>
    <p:sldId id="304" r:id="rId12"/>
    <p:sldId id="311" r:id="rId13"/>
    <p:sldId id="264" r:id="rId14"/>
    <p:sldId id="299" r:id="rId15"/>
    <p:sldId id="290" r:id="rId16"/>
    <p:sldId id="265" r:id="rId17"/>
    <p:sldId id="309" r:id="rId18"/>
    <p:sldId id="300" r:id="rId19"/>
    <p:sldId id="307" r:id="rId20"/>
    <p:sldId id="301" r:id="rId21"/>
    <p:sldId id="266" r:id="rId22"/>
    <p:sldId id="267" r:id="rId23"/>
    <p:sldId id="297" r:id="rId24"/>
    <p:sldId id="269" r:id="rId25"/>
    <p:sldId id="296" r:id="rId26"/>
    <p:sldId id="270" r:id="rId27"/>
    <p:sldId id="283" r:id="rId28"/>
    <p:sldId id="289" r:id="rId29"/>
    <p:sldId id="308" r:id="rId30"/>
  </p:sldIdLst>
  <p:sldSz cx="12192000" cy="6858000"/>
  <p:notesSz cx="6858000" cy="9144000"/>
  <p:embeddedFontLst>
    <p:embeddedFont>
      <p:font typeface="Arial Rounded MT Bold" panose="020F0704030504030204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E2E8"/>
    <a:srgbClr val="381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03" autoAdjust="0"/>
  </p:normalViewPr>
  <p:slideViewPr>
    <p:cSldViewPr snapToGrid="0">
      <p:cViewPr varScale="1">
        <p:scale>
          <a:sx n="115" d="100"/>
          <a:sy n="115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isa Mustila" userId="dc1a855d-1bd1-48a7-a6f6-631b66d7ec02" providerId="ADAL" clId="{114BBDB7-CFAD-4DA7-BA7E-456899C1EAEF}"/>
    <pc:docChg chg="modSld">
      <pc:chgData name="Liisa Mustila" userId="dc1a855d-1bd1-48a7-a6f6-631b66d7ec02" providerId="ADAL" clId="{114BBDB7-CFAD-4DA7-BA7E-456899C1EAEF}" dt="2023-02-07T10:19:09.388" v="146" actId="20577"/>
      <pc:docMkLst>
        <pc:docMk/>
      </pc:docMkLst>
      <pc:sldChg chg="modNotesTx">
        <pc:chgData name="Liisa Mustila" userId="dc1a855d-1bd1-48a7-a6f6-631b66d7ec02" providerId="ADAL" clId="{114BBDB7-CFAD-4DA7-BA7E-456899C1EAEF}" dt="2023-02-07T10:18:50.676" v="143" actId="20577"/>
        <pc:sldMkLst>
          <pc:docMk/>
          <pc:sldMk cId="3757534536" sldId="289"/>
        </pc:sldMkLst>
      </pc:sldChg>
      <pc:sldChg chg="modNotesTx">
        <pc:chgData name="Liisa Mustila" userId="dc1a855d-1bd1-48a7-a6f6-631b66d7ec02" providerId="ADAL" clId="{114BBDB7-CFAD-4DA7-BA7E-456899C1EAEF}" dt="2023-02-07T10:16:29.188" v="42" actId="20577"/>
        <pc:sldMkLst>
          <pc:docMk/>
          <pc:sldMk cId="4254926046" sldId="290"/>
        </pc:sldMkLst>
      </pc:sldChg>
      <pc:sldChg chg="modNotesTx">
        <pc:chgData name="Liisa Mustila" userId="dc1a855d-1bd1-48a7-a6f6-631b66d7ec02" providerId="ADAL" clId="{114BBDB7-CFAD-4DA7-BA7E-456899C1EAEF}" dt="2023-02-07T10:18:26.248" v="122" actId="20577"/>
        <pc:sldMkLst>
          <pc:docMk/>
          <pc:sldMk cId="2610886443" sldId="296"/>
        </pc:sldMkLst>
      </pc:sldChg>
      <pc:sldChg chg="modNotesTx">
        <pc:chgData name="Liisa Mustila" userId="dc1a855d-1bd1-48a7-a6f6-631b66d7ec02" providerId="ADAL" clId="{114BBDB7-CFAD-4DA7-BA7E-456899C1EAEF}" dt="2023-02-07T10:18:03.322" v="107" actId="20577"/>
        <pc:sldMkLst>
          <pc:docMk/>
          <pc:sldMk cId="3243899561" sldId="297"/>
        </pc:sldMkLst>
      </pc:sldChg>
      <pc:sldChg chg="modNotesTx">
        <pc:chgData name="Liisa Mustila" userId="dc1a855d-1bd1-48a7-a6f6-631b66d7ec02" providerId="ADAL" clId="{114BBDB7-CFAD-4DA7-BA7E-456899C1EAEF}" dt="2023-02-07T10:17:34.056" v="86" actId="20577"/>
        <pc:sldMkLst>
          <pc:docMk/>
          <pc:sldMk cId="2076974586" sldId="307"/>
        </pc:sldMkLst>
      </pc:sldChg>
      <pc:sldChg chg="modSp">
        <pc:chgData name="Liisa Mustila" userId="dc1a855d-1bd1-48a7-a6f6-631b66d7ec02" providerId="ADAL" clId="{114BBDB7-CFAD-4DA7-BA7E-456899C1EAEF}" dt="2023-02-07T10:19:09.388" v="146" actId="20577"/>
        <pc:sldMkLst>
          <pc:docMk/>
          <pc:sldMk cId="356419315" sldId="308"/>
        </pc:sldMkLst>
        <pc:spChg chg="mod">
          <ac:chgData name="Liisa Mustila" userId="dc1a855d-1bd1-48a7-a6f6-631b66d7ec02" providerId="ADAL" clId="{114BBDB7-CFAD-4DA7-BA7E-456899C1EAEF}" dt="2023-02-07T10:19:09.388" v="146" actId="20577"/>
          <ac:spMkLst>
            <pc:docMk/>
            <pc:sldMk cId="356419315" sldId="308"/>
            <ac:spMk id="3" creationId="{80C1AC40-E0FF-445E-A4F1-EFE5CC42C8C1}"/>
          </ac:spMkLst>
        </pc:spChg>
      </pc:sldChg>
      <pc:sldChg chg="modNotesTx">
        <pc:chgData name="Liisa Mustila" userId="dc1a855d-1bd1-48a7-a6f6-631b66d7ec02" providerId="ADAL" clId="{114BBDB7-CFAD-4DA7-BA7E-456899C1EAEF}" dt="2023-02-07T10:16:59.669" v="57" actId="20577"/>
        <pc:sldMkLst>
          <pc:docMk/>
          <pc:sldMk cId="20142644" sldId="309"/>
        </pc:sldMkLst>
      </pc:sldChg>
      <pc:sldChg chg="modNotesTx">
        <pc:chgData name="Liisa Mustila" userId="dc1a855d-1bd1-48a7-a6f6-631b66d7ec02" providerId="ADAL" clId="{114BBDB7-CFAD-4DA7-BA7E-456899C1EAEF}" dt="2023-02-07T10:15:54.144" v="32" actId="20577"/>
        <pc:sldMkLst>
          <pc:docMk/>
          <pc:sldMk cId="2845000525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E15FA-0739-40E8-A643-8EFB1E82F65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F0E85-ACB5-4498-9271-D19B4F55AD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277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Esitys jakautuu neljään osaan: </a:t>
            </a:r>
            <a:endParaRPr lang="en-US"/>
          </a:p>
          <a:p>
            <a:r>
              <a:rPr lang="fi-FI"/>
              <a:t>Turvallisesti kotona ja kylässä (sivu1-9), </a:t>
            </a:r>
            <a:endParaRPr lang="en-US"/>
          </a:p>
          <a:p>
            <a:r>
              <a:rPr lang="fi-FI"/>
              <a:t>toiminta tulipalossa (sivut 10-14),</a:t>
            </a:r>
            <a:endParaRPr lang="en-US"/>
          </a:p>
          <a:p>
            <a:r>
              <a:rPr lang="fi-FI"/>
              <a:t>tahallinen sytyttely (sivut 15-16),</a:t>
            </a:r>
            <a:endParaRPr lang="en-US"/>
          </a:p>
          <a:p>
            <a:r>
              <a:rPr lang="fi-FI"/>
              <a:t>liikenteessä (sivut 17-23).</a:t>
            </a:r>
            <a:endParaRPr lang="en-US"/>
          </a:p>
          <a:p>
            <a:endParaRPr lang="en-US"/>
          </a:p>
          <a:p>
            <a:r>
              <a:rPr lang="fi-FI"/>
              <a:t>Jokainen teema toimii omana kokonaisuutenaan. Esitykseen on liitetty videoleikkeitä ja tehtäviä. Niiden tavoitteena on herättää ajatuksia, sekä ylläpitää luennoitsijan ja kuulijan välistä vuoropuhelua.</a:t>
            </a:r>
            <a:endParaRPr lang="en-US"/>
          </a:p>
          <a:p>
            <a:endParaRPr lang="fi-FI"/>
          </a:p>
          <a:p>
            <a:r>
              <a:rPr lang="fi-FI"/>
              <a:t>Tunnin jälkeen nuorille jaetaan kirje kotiin ja kodin turvallisuusohje.</a:t>
            </a:r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861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Toiminta, käyttö, sijoittelu ja tarkastus.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Jokaisessa kerroksessa. Suositellaan makuuhuoneisiin. Yksi varoitin/60m2. </a:t>
            </a:r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Palovaroittimia erilaisia. Paristo/verkkovirta.</a:t>
            </a:r>
            <a:endParaRPr lang="fi-FI">
              <a:ea typeface="+mn-ea"/>
              <a:cs typeface="+mn-cs"/>
            </a:endParaRPr>
          </a:p>
          <a:p>
            <a:r>
              <a:rPr lang="fi-FI">
                <a:cs typeface="Calibri" panose="020F0502020204030204"/>
              </a:rPr>
              <a:t>Laite reagoi savuun optisesti. Yksinkertainen ja toimima, kunhan muistetaan tarkastaa säännöllisesti.</a:t>
            </a:r>
          </a:p>
          <a:p>
            <a:endParaRPr lang="fi-FI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6771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</a:t>
            </a:r>
          </a:p>
          <a:p>
            <a:r>
              <a:rPr lang="fi-FI">
                <a:cs typeface="Calibri"/>
              </a:rPr>
              <a:t>Esimerkkitapauksessa(video) kannattaa kiinnittää huomiota siihen, mitä ja miten lapset toimivat.</a:t>
            </a:r>
          </a:p>
          <a:p>
            <a:r>
              <a:rPr lang="fi-FI">
                <a:cs typeface="Calibri"/>
              </a:rPr>
              <a:t>Esityksen jälkeen voi oppilailta kysyä, mitä asioita he nähdyssä videossa havaitsivat.</a:t>
            </a:r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4890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02:30 ;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siirtymällä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3535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Pelasta: tyttö kertoi toiselle, että</a:t>
            </a:r>
            <a:r>
              <a:rPr lang="fi-FI"/>
              <a:t> huoneesta tulee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savua. Täytyy poistua.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Ilmoitetaan vaikka huutamalla, että huoneistossa on savua ja että rakennuksesta tulee poistua.</a:t>
            </a:r>
          </a:p>
          <a:p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Poistu: Lapset poistuvat kohteesta.</a:t>
            </a:r>
            <a:endParaRPr lang="fi-FI">
              <a:cs typeface="Calibri" panose="020F0502020204030204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Julkisista tiloissa poistumisopasteita(kaupat/koulut/uimahalli). Voi pyytää lapsia etsimään kouluun sijoitettuja poistumisopasteita. Mainitaan luokan seinällä oleva poistumismerkki.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Poistumisreittien esteettömyys kotona ja koulussa. Ja tiedossa?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ulos johtavalla poistumisreitillä on savua (esimerkkinä luokkahuone), jäädään huoneistoon/tilaan odottamaan pelastajia (soitetaan 112) tai poistutaan toista mahdollista reittiä. Löytyykö luokasta vaihtoehtoinen poistumisreitti?</a:t>
            </a:r>
          </a:p>
          <a:p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Rajoita: Lapset sulkivat ovet.</a:t>
            </a:r>
            <a:endParaRPr lang="fi-FI">
              <a:cs typeface="Calibri" panose="020F0502020204030204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Sulje ovet. Savukaasut rajautuvat palotilaan. Palosta vapautuva lämpö ei kulkeudu muihin tiloihin.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Älä avaa jo kerran suljettua ovea!</a:t>
            </a:r>
            <a:r>
              <a:rPr lang="fi-FI"/>
              <a:t> Ei saa hakea puhelinta, tavaroita yms. Pistoliekin vaara.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Voidaan keskustella</a:t>
            </a:r>
            <a:r>
              <a:rPr lang="fi-FI"/>
              <a:t> erilaisista tulipalotilanteista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opettajan läppäri palaa? Kiinteä sähkölaite savuaa? Koulun käytävä on täyttynyt savusta?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Soita 112: Lapset soittivat ulkona 112(turvallinen paikka).</a:t>
            </a:r>
            <a:endParaRPr lang="fi-FI">
              <a:cs typeface="Calibri" panose="020F0502020204030204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Mukaan avaimet ja puhelin. Vain jos ne ovat helposti saatavilla. Ei haeta avaimia/puhelinta savuisesta tilasta. Perustelut edellisessä kohdassa. Muistetaan soittaa 112. Jos ei puhelinta, kerrotaan tilanteesta lähimmälle aikuiselle.</a:t>
            </a:r>
          </a:p>
          <a:p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Opasta: </a:t>
            </a:r>
            <a:r>
              <a:rPr lang="fi-FI"/>
              <a:t>Opastetaan apu perille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kuten tytöt tekivät.</a:t>
            </a:r>
            <a:endParaRPr lang="fi-FI">
              <a:cs typeface="Calibri" panose="020F0502020204030204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Keskustellaan erilaisista kohteista: kerrostalo, rivitalo, ok-talo.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Esteetön pääsy kohteeseen: Koti, koulu?</a:t>
            </a:r>
          </a:p>
          <a:p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>
                <a:cs typeface="Calibri"/>
              </a:rPr>
              <a:t>Mietitään toimintatapoja erilaisissa kohteissa.</a:t>
            </a:r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 ok-/rivitalo: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Poistutaan ulos. Kohteessa kaksi poistumisreittiä.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Kerrostalo: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 asunnossa. Poistutaan rappukäytävän kautta.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 rappukäytävässä: Jäädään asuntoon. Suljetaan rappukäytävään johtavat ovet. Soitetaan 112. Odotetaan ohjeita.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Avun hälyttäminen tärkeää kaikissa kiireellistä apua vaativissa tehtävissä: Sairauskohtaus, onnettomuus, loukkaantuminen tai myrkytys. Hätäkeskukseen soittamisen jälkeen: Kerro tapahtuneesta vielä lähellä olevalla aikuiselle, jotta uhria voidaan auttaa mahdollisimman nopeasti. Voit auttaa, jos suinkin pystyt.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Pidetään huolta kaverista.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Esityksen lopussa aiheeseen liittyviä videoleikkeitä.</a:t>
            </a:r>
          </a:p>
          <a:p>
            <a:endParaRPr lang="fi-FI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0796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tulipalosta, kesto 03:47.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siirtymällä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dirty="0">
                <a:cs typeface="Calibri" panose="020F0502020204030204"/>
              </a:rPr>
              <a:t>Esityksen aika voi oppilaista tiedustella, mitä he kussakin tilanteessa toimisivat.</a:t>
            </a:r>
          </a:p>
          <a:p>
            <a:r>
              <a:rPr lang="fi-FI" dirty="0">
                <a:cs typeface="Calibri" panose="020F0502020204030204"/>
              </a:rPr>
              <a:t>Alussa alkusammutus? (Esim. lähellä oleva aikuinen). Avun hälyttäminen.</a:t>
            </a:r>
          </a:p>
          <a:p>
            <a:r>
              <a:rPr lang="fi-FI" dirty="0">
                <a:cs typeface="Calibri" panose="020F0502020204030204"/>
              </a:rPr>
              <a:t>Palon kehittyminen ja oven sulkeminen.</a:t>
            </a:r>
          </a:p>
          <a:p>
            <a:r>
              <a:rPr lang="fi-FI" dirty="0">
                <a:cs typeface="Calibri" panose="020F0502020204030204"/>
              </a:rPr>
              <a:t>Savupatja, lämpö, näkyvyys.</a:t>
            </a:r>
          </a:p>
          <a:p>
            <a:r>
              <a:rPr lang="fi-FI" dirty="0">
                <a:cs typeface="Calibri" panose="020F0502020204030204"/>
              </a:rPr>
              <a:t>Lämpötilan nousu ja yleissyttyminen. Oven sulkeminen antaa lisäaikaa.</a:t>
            </a:r>
          </a:p>
          <a:p>
            <a:r>
              <a:rPr lang="fi-FI" dirty="0">
                <a:cs typeface="Calibri" panose="020F0502020204030204"/>
              </a:rPr>
              <a:t>Alussa kannattaa toimia reippaasti.</a:t>
            </a:r>
          </a:p>
          <a:p>
            <a:r>
              <a:rPr lang="fi-FI" dirty="0">
                <a:cs typeface="Calibri" panose="020F0502020204030204"/>
              </a:rPr>
              <a:t>Samalla voi mainita oppilaille palon kehittymisen nopeudesta, ennen siirtymistä seuraavaan osioon(tahallinen sytyttely).</a:t>
            </a:r>
          </a:p>
          <a:p>
            <a:endParaRPr lang="fi-FI" dirty="0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1165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Tahallinen sytyttely</a:t>
            </a:r>
          </a:p>
          <a:p>
            <a:r>
              <a:rPr lang="fi-FI">
                <a:cs typeface="Calibri"/>
              </a:rPr>
              <a:t>Suurin osa meistä tiedostaa tulipalon vaarat. Jos joku kuitenkin toimii ajattelemattomasti, yritä estää tapahtuma.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3111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Video, kesto 01:15.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siirtymällä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Korvausvelvollisuus koskee myös lapsia (alle 12 v.).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Huoltajan korvausvelvollisuus päättyy lapsen aikuistuessa. Korvausvelvollisuus siirtyy asianomaiselle.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 leviää helposti</a:t>
            </a:r>
            <a:r>
              <a:rPr lang="fi-FI" dirty="0"/>
              <a:t>(animaatio). Ensin on aikomuksena "leikkiä" tulella ja kohta tuli riistäytyy. Tämän jälkeen se on vaikeasti pysäytettävissä.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Korvaussummat usein erittäin suuria: liikerakennus, hoitolaitos, kirkko, asuinkiinteistö, metsäpalo.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Henkiset kärsimykset.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Tulipaloista n. kolmannes on tarkoituksellisesti sytytettyjä. Joka päivä n.5 tahallista paloa tai sen yritystä.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Yritä estää palo omasta ja muiden puolesta.</a:t>
            </a:r>
          </a:p>
          <a:p>
            <a:r>
              <a:rPr lang="fi-FI" dirty="0">
                <a:cs typeface="Calibri" panose="020F0502020204030204"/>
              </a:rPr>
              <a:t> Voimakkaasti leviävän palon sammuttaminen vaikeaa.</a:t>
            </a:r>
          </a:p>
          <a:p>
            <a:endParaRPr lang="fi-FI" dirty="0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0045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Noudata</a:t>
            </a:r>
            <a:r>
              <a:rPr lang="en-US" baseline="0">
                <a:cs typeface="Calibri"/>
              </a:rPr>
              <a:t> </a:t>
            </a:r>
            <a:r>
              <a:rPr lang="en-US" baseline="0" err="1">
                <a:cs typeface="Calibri"/>
              </a:rPr>
              <a:t>sääntöjä</a:t>
            </a:r>
            <a:r>
              <a:rPr lang="en-US" baseline="0">
                <a:cs typeface="Calibri"/>
              </a:rPr>
              <a:t>. </a:t>
            </a:r>
            <a:r>
              <a:rPr lang="en-US" baseline="0" err="1">
                <a:cs typeface="Calibri"/>
              </a:rPr>
              <a:t>Näin</a:t>
            </a:r>
            <a:r>
              <a:rPr lang="en-US" baseline="0">
                <a:cs typeface="Calibri"/>
              </a:rPr>
              <a:t> </a:t>
            </a:r>
            <a:r>
              <a:rPr lang="en-US" baseline="0" err="1">
                <a:cs typeface="Calibri"/>
              </a:rPr>
              <a:t>vältyt</a:t>
            </a:r>
            <a:r>
              <a:rPr lang="en-US" baseline="0">
                <a:cs typeface="Calibri"/>
              </a:rPr>
              <a:t> </a:t>
            </a:r>
            <a:r>
              <a:rPr lang="en-US" baseline="0" err="1">
                <a:cs typeface="Calibri"/>
              </a:rPr>
              <a:t>onnettomuuksilta</a:t>
            </a:r>
            <a:r>
              <a:rPr lang="en-US" baseline="0">
                <a:cs typeface="Calibri"/>
              </a:rPr>
              <a:t>. Et </a:t>
            </a:r>
            <a:r>
              <a:rPr lang="en-US" baseline="0" err="1">
                <a:cs typeface="Calibri"/>
              </a:rPr>
              <a:t>myöskään</a:t>
            </a:r>
            <a:r>
              <a:rPr lang="en-US" baseline="0">
                <a:cs typeface="Calibri"/>
              </a:rPr>
              <a:t> </a:t>
            </a:r>
            <a:r>
              <a:rPr lang="en-US" baseline="0" err="1">
                <a:cs typeface="Calibri"/>
              </a:rPr>
              <a:t>aiheuta</a:t>
            </a:r>
            <a:r>
              <a:rPr lang="en-US" baseline="0">
                <a:cs typeface="Calibri"/>
              </a:rPr>
              <a:t> </a:t>
            </a:r>
            <a:r>
              <a:rPr lang="en-US" baseline="0" err="1">
                <a:cs typeface="Calibri"/>
              </a:rPr>
              <a:t>vaaratilanteita</a:t>
            </a:r>
            <a:r>
              <a:rPr lang="en-US" baseline="0">
                <a:cs typeface="Calibri"/>
              </a:rPr>
              <a:t>.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4276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Muista väistämisvelvollisuudet, Tarkkaile liikennettä ja varaudu siihen, että kaikki eivät aina havainnoi kaikkea. </a:t>
            </a:r>
          </a:p>
          <a:p>
            <a:r>
              <a:rPr lang="fi-FI"/>
              <a:t>Muista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heijastimet, valot, turvavyöt. </a:t>
            </a:r>
            <a:r>
              <a:rPr lang="fi-FI"/>
              <a:t>Pyöräilykypärää kannattaa käyttää.</a:t>
            </a:r>
            <a:endParaRPr lang="fi-FI">
              <a:cs typeface="Calibri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Vertaus: kännykän kuoret/pyöräilykypärä.</a:t>
            </a:r>
            <a:r>
              <a:rPr lang="fi-FI"/>
              <a:t> </a:t>
            </a:r>
            <a:endParaRPr lang="fi-FI">
              <a:cs typeface="Calibri" panose="020F0502020204030204"/>
            </a:endParaRPr>
          </a:p>
          <a:p>
            <a:r>
              <a:rPr lang="fi-FI" err="1"/>
              <a:t>Tiktok</a:t>
            </a:r>
            <a:r>
              <a:rPr lang="fi-FI"/>
              <a:t>-video( pyöräilykypärän suojaavasta vaikutuksesta).Tiktok.com/@pirkanmaanpelastuslaitos</a:t>
            </a:r>
            <a:endParaRPr lang="fi-FI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418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Turvallinen ylityspaikka</a:t>
            </a:r>
            <a:r>
              <a:rPr lang="fi-FI"/>
              <a:t>. Yltä tie ensisijaisesti suojatietä käyttäen. </a:t>
            </a:r>
          </a:p>
          <a:p>
            <a:r>
              <a:rPr lang="fi-FI"/>
              <a:t>Huomioi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silti muu </a:t>
            </a:r>
            <a:r>
              <a:rPr lang="fi-FI"/>
              <a:t>liikenne. Muista katvealueet(esim. auto pysähdyksissä suojatien edessä ja toinen samansuuntainen ajokaista on vapaa).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Keskity tien ylitykseen. Seuraava video.</a:t>
            </a:r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578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Turvallisesti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kotona ja kylässä</a:t>
            </a:r>
            <a:r>
              <a:rPr lang="fi-FI"/>
              <a:t>(kodin vaarat, 112 palovaroitin).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</a:t>
            </a:r>
            <a:r>
              <a:rPr lang="fi-FI"/>
              <a:t>. Käydään läpi tärkeitä muistettavia asioita ja tehtäviä. </a:t>
            </a:r>
            <a:endParaRPr lang="fi-FI">
              <a:cs typeface="Calibri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Tahallinen sytyttely. </a:t>
            </a:r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Liikenteessä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2531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Video, kesto 00:30.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siirtymällä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Suojatien ylitys.</a:t>
            </a:r>
          </a:p>
          <a:p>
            <a:r>
              <a:rPr lang="fi-FI" dirty="0">
                <a:cs typeface="Calibri"/>
              </a:rPr>
              <a:t>Keskustelua ylityksestä videon jälkeen.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8433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 lapsista on vielä 11v. ja osa 12v. Saa ajaa jalkakäytävällä, mutta toisaalta osa on jo siirrytty ajamaan ajokaistan oikeaan laitaan.</a:t>
            </a:r>
          </a:p>
          <a:p>
            <a:r>
              <a:rPr lang="fi-FI">
                <a:cs typeface="Calibri"/>
              </a:rPr>
              <a:t>Keskitytään liikenteeseen. Seuraava video.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4109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Pyöräilyvideo, kesto 00:22.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siirtymällä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Fillari ja kännykkä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fi-FI" dirty="0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4781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Huomioidaan ympäristö. Liikenteessä puhelin</a:t>
            </a:r>
            <a:r>
              <a:rPr lang="fi-FI" baseline="0"/>
              <a:t> vie huomiosi ja altistaa vaaratilanteille.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1093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Sosiaalinen media.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598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Video, kesto 01:30.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siirtymällä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Pelastusposse</a:t>
            </a:r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opettaa miten tulipalossa tulee toimia.</a:t>
            </a:r>
          </a:p>
          <a:p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Pelastusposse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Play-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storesta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löytyvä mobiilipeli, jota lapset voivat pelata vaikka kotonaan.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Peli opettaa: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-kyltin tunnistaminen ja useamman kuin yhden poistumisreitin löytäminen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Nopeus on valttia pelastautumisessa, harjoittelu kannattaa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Savu on vaarallista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Ovia sulkemalla voi hidastaa palon etenemistä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Esteet poistumisreiteillä vaikeuttavat pelastautumista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ainoa poistumistie on savuinen, on turvallisempi poistua ryömimällä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Hätänumeroon soitetaan vasta turvallisesta paikasta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291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7307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Turvallisesti kotona ja kylässä:</a:t>
            </a:r>
            <a:endParaRPr lang="fi-FI"/>
          </a:p>
          <a:p>
            <a:r>
              <a:rPr lang="fi-FI"/>
              <a:t>Kerrotaan numeroon 112 soittaminen ja 112 sovellus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kodin </a:t>
            </a:r>
            <a:r>
              <a:rPr lang="fi-FI"/>
              <a:t>riskitekijöitä mm. kemikaalit, lääkkeet, vaaralliset esineet, 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 sähkölaitteet</a:t>
            </a:r>
            <a:r>
              <a:rPr lang="fi-FI"/>
              <a:t>.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Palovaroitin ja sen ominaisuudet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1059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Pelastus, ensihoito, poliisi. Kaikilla oma rooli, mutta toisinaan tahot tekevät yhteistyötä (</a:t>
            </a:r>
            <a:r>
              <a:rPr lang="fi-FI"/>
              <a:t>ensivastetehtävä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liikenneonnettomuus).</a:t>
            </a:r>
          </a:p>
          <a:p>
            <a:r>
              <a:rPr lang="fi-FI"/>
              <a:t>Joskus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vaikea määritellä mitä apua kaivataan (väkivalta, uhka).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ole pakko osata/muistaa/tietää kaikkea.</a:t>
            </a:r>
            <a:r>
              <a:rPr lang="fi-FI"/>
              <a:t> 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Soitetaan rohkeasti, jos tilanne sitä vaatii.</a:t>
            </a:r>
            <a:r>
              <a:rPr lang="fi-FI"/>
              <a:t> Numerosta 112 annetaan lisäohjeita.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7747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cs typeface="Calibri"/>
              </a:rPr>
              <a:t>Animaatiosta käy ilmi keskeiset asiat.</a:t>
            </a:r>
          </a:p>
          <a:p>
            <a:r>
              <a:rPr lang="fi-FI">
                <a:cs typeface="Calibri"/>
              </a:rPr>
              <a:t>Muistetaan mihin numeroon soitetaan.</a:t>
            </a:r>
          </a:p>
          <a:p>
            <a:r>
              <a:rPr lang="fi-FI">
                <a:cs typeface="Calibri"/>
              </a:rPr>
              <a:t>Osoite ja kunta.</a:t>
            </a:r>
          </a:p>
          <a:p>
            <a:r>
              <a:rPr lang="fi-FI">
                <a:cs typeface="Calibri"/>
              </a:rPr>
              <a:t>Mitä on tapahtunut?</a:t>
            </a:r>
          </a:p>
          <a:p>
            <a:r>
              <a:rPr lang="fi-FI">
                <a:cs typeface="Calibri"/>
              </a:rPr>
              <a:t>Kuunnellaan ohjeet ja toimitaan niiden mukaan.</a:t>
            </a:r>
          </a:p>
          <a:p>
            <a:r>
              <a:rPr lang="fi-FI">
                <a:cs typeface="Calibri"/>
              </a:rPr>
              <a:t>Lopetetaan puhelu vasta saatuasi luvan.</a:t>
            </a:r>
          </a:p>
          <a:p>
            <a:r>
              <a:rPr lang="fi-FI">
                <a:cs typeface="Calibri"/>
              </a:rPr>
              <a:t>Puhelun jälkeen muista opastaa apu perille(jos et voi itse lähteä opastamaan, anna tehtävä toiselle).</a:t>
            </a:r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733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Suositellaan 112 sovelluksen lataamista, vaikka kotona vanhempien kanssa. Sama sovellus myös aikuisille.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Palvelun avulla, puhelu voidaan tarvittaessa kohdentaa.</a:t>
            </a:r>
          </a:p>
          <a:p>
            <a:r>
              <a:rPr lang="fi-FI">
                <a:cs typeface="Calibri"/>
              </a:rPr>
              <a:t>Sovelluksesta löytyy tietoa myös netistä (hätäkeskus 112-sovelus)</a:t>
            </a:r>
            <a:endParaRPr lang="fi-FI"/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soiteta ilkivaltaisesti.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Kuormittaa järjestelmää ja laitonta.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1320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Kuva huoneesta lintuperspektiivistä:</a:t>
            </a:r>
          </a:p>
          <a:p>
            <a:r>
              <a:rPr lang="fi-FI"/>
              <a:t>Vaurioitunut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näytön johto.</a:t>
            </a:r>
            <a:r>
              <a:rPr lang="fi-FI"/>
              <a:t> Varmista että huoneesi/kotisi sähkölaitteet ovat turvallisia ja niitä käytetään oikein.</a:t>
            </a:r>
            <a:endParaRPr lang="fi-FI">
              <a:cs typeface="Calibri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Nopea ja turvallinen poistuminen: Ruukku oven edessä, sähköjohto poistumisreitillä.</a:t>
            </a:r>
            <a:r>
              <a:rPr lang="fi-FI"/>
              <a:t> Huomioi kotisi poistumisreitit. Jos talossa useampi kerros, tulee yläkerrassa olla vaihtoehtoinen poistumisreitti.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fi-FI">
                <a:cs typeface="Calibri" panose="020F0502020204030204"/>
              </a:rPr>
              <a:t>Yleinen siisteys on osa turvallisuutta.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fi-FI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0652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Tavaroiden/esineiden säilytys Puukko: pienemmille lapsille riskitekijä. Työkalut terä-aseet, kemikaalit, tulee sijoittaa siten, että ne eivät aiheuta vaaraa. </a:t>
            </a:r>
            <a:endParaRPr lang="fi-FI">
              <a:cs typeface="Calibri"/>
            </a:endParaRPr>
          </a:p>
          <a:p>
            <a:r>
              <a:rPr lang="fi-FI"/>
              <a:t>Lääkkeet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pöydällä</a:t>
            </a:r>
            <a:r>
              <a:rPr lang="fi-FI"/>
              <a:t>: Säilytetään lääkekaapissa, pienten lasten ulottumattomissa. </a:t>
            </a:r>
          </a:p>
          <a:p>
            <a:r>
              <a:rPr lang="fi-FI"/>
              <a:t>Jos joku on vahingossa ottanut lääkkeitä? Avun hälyttäminen ja toiminta</a:t>
            </a:r>
            <a:endParaRPr lang="fi-FI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Maitopurkki: Syttymisvaara</a:t>
            </a:r>
            <a:r>
              <a:rPr lang="fi-FI"/>
              <a:t>. Tulipalot aiheutuvat usein ruuan valmistuksesta. Toisinaan voidaan unohtaa ruoka hellalle, jos esim. käytetään puhelinta tai tehdään jotain muuta.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Muuta aiheeseen liittyvää?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6377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Videon kesto 01:30.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siirtymällä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dirty="0"/>
          </a:p>
          <a:p>
            <a:r>
              <a:rPr lang="fi-FI" dirty="0"/>
              <a:t>Ladataan ja käytetään sähkölaitteita asianmukaisesti.</a:t>
            </a:r>
          </a:p>
          <a:p>
            <a:r>
              <a:rPr lang="fi-FI" dirty="0"/>
              <a:t>Vaurioitunut laite voi toimia epänormaalisti 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(kolhut ym.). </a:t>
            </a:r>
            <a:r>
              <a:rPr lang="fi-FI" dirty="0"/>
              <a:t>Laturin vaurioitunut johto voi aiheuttaa ongelmia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dirty="0">
              <a:cs typeface="Calibri"/>
            </a:endParaRPr>
          </a:p>
          <a:p>
            <a:r>
              <a:rPr lang="fi-FI" dirty="0"/>
              <a:t>Älylaitteet ladataan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valvotusti</a:t>
            </a:r>
            <a:r>
              <a:rPr lang="fi-FI" dirty="0"/>
              <a:t> ja turvallisesti.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dirty="0"/>
              <a:t>Verkkotilauksissa omat vaaransa. Kaikkia laitteita ei välttämättä ole turvatarkastettu ja tämä riski tulee huomioida. Mm. </a:t>
            </a:r>
            <a:r>
              <a:rPr lang="fi-FI" dirty="0" err="1"/>
              <a:t>Tasapainolaudat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i-FI" dirty="0"/>
              <a:t> Laitteessa tehokas akku. Viallinen/tarkistamaton akku on turvallisuusriski.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Tulipaloista noin kolmannes sähkölaitteiden aiheuttamia.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065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BA57B8E5-F75F-4D9B-8E30-3606C3BC4E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FCCCC1-8AA1-4A55-B579-F8ECB677F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722893E-3355-480F-9F8F-0A76EF5A5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FD29E8-59A5-4783-9B71-1D876EBBA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C66E506-7903-4BFD-93FC-7420DA3C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E77255-DBA9-49A1-B80A-104DDFD1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23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A62349-5B5B-4436-9133-135D1968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EB67B97-5F9A-4B7A-B75D-6AE41AA0A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E3D046-4A95-4D3F-B707-837AB6FD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8B3DC-5CAB-482A-A74E-9371AA0F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A5EF5B-C527-4EB9-8ED0-72FD9269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444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F254769-42CD-460F-B2F7-9C3600FFA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D10F651-B529-4B8F-A97D-481BE3CAD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C1EF03A-1496-4B26-95B3-81DC0B326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2303AEA-BFF4-473F-B9BE-376B3896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6BFD59-3470-40C1-BF82-CADAA809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332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156964F6-CFB0-4DF1-9372-93148F8C98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494D609-1426-4F0D-8520-67311AF54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9D5BFD-6288-42A1-9BC9-E6B8BEF80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882CBE-E164-49F4-BCFD-D0EDBDF2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4892A8-60A0-4ADF-B467-91F54B16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463C83-D58E-4D16-8256-F5138672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542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00154A-34BA-4F97-947C-AA2679EC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46ED38F-EDB8-4B0D-B893-159FF1F22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93B830A-61D6-4DB5-B9AB-AAE2CFC52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53490DB-D8C2-4155-A7CB-128AF96E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7A0BAE-8892-4241-ACAA-2E5FBD82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6770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7A6CE3-5E91-4C1C-8D8E-6B8E324C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D0F81A-2B1A-41CA-AC59-FDD82E376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7552F27-BC15-4CA9-A66B-B3E2945DB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D778BB-B481-4E33-9EC7-9F4340E1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A7DECFB-6C24-4A8B-B0E9-51217BCE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B2127F5-E9A7-400D-8B74-D361D87F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798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0D08C2-A226-4361-93BC-28C156F5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5787CAD-E9B6-4A1C-9DD4-AAC82B54E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55BBBC9-864C-4779-B968-6060B5D79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8A04DDB-5751-4978-B2D3-FB3686F4F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E6363DE-1AC5-4006-A45E-13E70920E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DEFD21F-EA39-47BD-BA08-6C2732CF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E481E83-7CD1-4A9D-93C6-5984F4AC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2D7F581-66AD-403B-90D4-3A769CD2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82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2CD1FF-517D-4D7B-8A16-78261729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A83DF79-C8B9-4CFB-A3B8-FDA597E62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6A08568-0A2F-44EA-8669-1779B632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4C5AA6-E364-4E77-B193-5B3D1135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882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4A6355C-8C29-4775-BACC-8A3A15E9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0322893-099E-49DA-89C9-8D392F0C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0D0DAA2-4A52-49E3-8F42-DF5952CB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777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AF5E11-C9A0-4F71-8F7A-709A8EF4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6808FD-D9E6-4338-A305-7DC7D58C8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9D3D7F3-1945-46C1-9A15-F0A97027C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8BE4F9F-C5EF-42A9-9B26-AADAFCF9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C4C62B-A669-4EC1-BFD9-2C1541010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C65BBE5-0BD7-40A1-9720-1696145C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36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1FA972-B392-46EB-9C54-9379156A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B0F66AD-A18F-4A06-B8BD-D0AAE39F6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D41130B-E81D-45A9-9DF6-7F5D98CDF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BC7DD8-838F-4C71-825B-6EF39300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69F9033-8189-4D07-8464-95A1A8A9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3CE8C52-C711-4558-AEBD-0AC86BD8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767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4F1A8D0-13A3-412F-8B28-171E9421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E01C7D-3A50-400A-A0E8-DDC4CE6E3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FBC52FD-CBEA-405A-BC0E-6C9EF72CC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E04EA8-1CEB-4D7E-80AB-310A25B78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33A54F-8876-4324-9F5C-E6C2E898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481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vsbaxxuW8o?feature=oembed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BNL6m5w8UE?feature=oembe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zzqLluqPmw?feature=oembed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ql5LUF_ju8?feature=oembed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B2Fg6F44c4?feature=oembed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8C3IekM6B4?feature=oembed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hLbfwwcLm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9ikfoxv9xY" TargetMode="External"/><Relationship Id="rId4" Type="http://schemas.openxmlformats.org/officeDocument/2006/relationships/hyperlink" Target="https://www.youtube.com/watch?v=C_LuNWhkITw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wmf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tc04clJ2Xo?feature=oembed" TargetMode="Externa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1F732E-F530-4114-8E05-19238CCBC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024F056-4357-4F1A-8EE8-37C1187639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79F39D8-177E-4973-B439-E0B2B460DC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028" y="2450278"/>
            <a:ext cx="6357936" cy="1370071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12B28699-991C-4491-8FC9-E8A7F28B7573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CF083D96-2C2B-47CF-83EC-BFBD93AA53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A43D99E-3F34-4503-8DEC-A50A7488F7F3}"/>
              </a:ext>
            </a:extLst>
          </p:cNvPr>
          <p:cNvSpPr txBox="1">
            <a:spLocks/>
          </p:cNvSpPr>
          <p:nvPr/>
        </p:nvSpPr>
        <p:spPr>
          <a:xfrm>
            <a:off x="2455721" y="4854695"/>
            <a:ext cx="709214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>
                <a:latin typeface="Arial Rounded MT Bold" panose="020F0704030504030204" pitchFamily="34" charset="0"/>
              </a:rPr>
              <a:t>6. LUOKKA</a:t>
            </a:r>
          </a:p>
        </p:txBody>
      </p:sp>
    </p:spTree>
    <p:extLst>
      <p:ext uri="{BB962C8B-B14F-4D97-AF65-F5344CB8AC3E}">
        <p14:creationId xmlns:p14="http://schemas.microsoft.com/office/powerpoint/2010/main" val="348627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21266B4-4642-49E2-B01F-6B770E3E73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05" y="0"/>
            <a:ext cx="7981950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15" name="Sisällön paikkamerkki 4">
            <a:extLst>
              <a:ext uri="{FF2B5EF4-FFF2-40B4-BE49-F238E27FC236}">
                <a16:creationId xmlns:a16="http://schemas.microsoft.com/office/drawing/2014/main" id="{F55609DB-D3A6-445E-A225-46047EECC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228" y="-317423"/>
            <a:ext cx="5094262" cy="6221412"/>
          </a:xfr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CCB8E10B-5B35-4C27-9403-2CB7AA78A778}"/>
              </a:ext>
            </a:extLst>
          </p:cNvPr>
          <p:cNvSpPr txBox="1">
            <a:spLocks/>
          </p:cNvSpPr>
          <p:nvPr/>
        </p:nvSpPr>
        <p:spPr>
          <a:xfrm>
            <a:off x="6450313" y="217694"/>
            <a:ext cx="43300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>
                <a:latin typeface="Arial Rounded MT Bold" panose="020F0704030504030204" pitchFamily="34" charset="0"/>
              </a:rPr>
              <a:t>PALOVAROITIN</a:t>
            </a: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07BC3917-CBE4-49E2-BB49-D2BAE364CD11}"/>
              </a:ext>
            </a:extLst>
          </p:cNvPr>
          <p:cNvSpPr txBox="1">
            <a:spLocks/>
          </p:cNvSpPr>
          <p:nvPr/>
        </p:nvSpPr>
        <p:spPr>
          <a:xfrm>
            <a:off x="6584642" y="1760950"/>
            <a:ext cx="42656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3200">
                <a:latin typeface="+mj-lt"/>
              </a:rPr>
              <a:t>Varoittaa tulipalosta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3200">
                <a:latin typeface="+mj-lt"/>
              </a:rPr>
              <a:t>Kokeilkaa kotona millainen palovaroittimen varoitusääni on.</a:t>
            </a:r>
          </a:p>
        </p:txBody>
      </p:sp>
    </p:spTree>
    <p:extLst>
      <p:ext uri="{BB962C8B-B14F-4D97-AF65-F5344CB8AC3E}">
        <p14:creationId xmlns:p14="http://schemas.microsoft.com/office/powerpoint/2010/main" val="2093879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vie reel film reel logo clipart free to use clip art resource">
            <a:extLst>
              <a:ext uri="{FF2B5EF4-FFF2-40B4-BE49-F238E27FC236}">
                <a16:creationId xmlns:a16="http://schemas.microsoft.com/office/drawing/2014/main" id="{E0FC9C69-C248-4B22-84BD-9F6F723D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016"/>
            <a:ext cx="12262800" cy="27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88" y="418699"/>
            <a:ext cx="10334624" cy="1325563"/>
          </a:xfrm>
        </p:spPr>
        <p:txBody>
          <a:bodyPr/>
          <a:lstStyle/>
          <a:p>
            <a:pPr algn="ctr"/>
            <a:r>
              <a:rPr lang="fi-FI"/>
              <a:t>TOIMINTA TULIPALOSSA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8AD642FE-3689-47FC-B6B7-2D18E1FA57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44329" y="2426946"/>
            <a:ext cx="2971615" cy="167044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89FBD13-C99E-4D9B-B4EA-320D9E26574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4268" y="2428275"/>
            <a:ext cx="2966774" cy="1669120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1D6837D9-DCF7-488E-A922-2C8F17EBD362}"/>
              </a:ext>
            </a:extLst>
          </p:cNvPr>
          <p:cNvSpPr/>
          <p:nvPr/>
        </p:nvSpPr>
        <p:spPr>
          <a:xfrm>
            <a:off x="0" y="2426946"/>
            <a:ext cx="2941555" cy="1676198"/>
          </a:xfrm>
          <a:prstGeom prst="rect">
            <a:avLst/>
          </a:prstGeom>
          <a:blipFill dpi="0" rotWithShape="1"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F7245D9-D9E0-45B9-91E9-4FC25B5FE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878" y="2426946"/>
            <a:ext cx="2966103" cy="16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0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5E4563F-CC0F-4D94-A204-2F7CC240DF19}"/>
              </a:ext>
            </a:extLst>
          </p:cNvPr>
          <p:cNvSpPr/>
          <p:nvPr/>
        </p:nvSpPr>
        <p:spPr>
          <a:xfrm>
            <a:off x="0" y="1228724"/>
            <a:ext cx="12192000" cy="4495801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0289940-7905-4D80-9CA5-B0327344802A}"/>
              </a:ext>
            </a:extLst>
          </p:cNvPr>
          <p:cNvSpPr/>
          <p:nvPr/>
        </p:nvSpPr>
        <p:spPr>
          <a:xfrm>
            <a:off x="0" y="1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7D2D438-0B9B-42A4-BAB4-29AE69EF8D87}"/>
              </a:ext>
            </a:extLst>
          </p:cNvPr>
          <p:cNvSpPr/>
          <p:nvPr/>
        </p:nvSpPr>
        <p:spPr>
          <a:xfrm>
            <a:off x="0" y="5724525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82B5A83-2ED1-1CA6-DFDB-D30A8474A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13806" y="-1036742"/>
            <a:ext cx="4495800" cy="9379856"/>
          </a:xfrm>
          <a:prstGeom prst="rect">
            <a:avLst/>
          </a:prstGeom>
        </p:spPr>
      </p:pic>
      <p:pic>
        <p:nvPicPr>
          <p:cNvPr id="2" name="Online-media 1" title="Tulikettu - palovaroitin">
            <a:hlinkClick r:id="" action="ppaction://media"/>
            <a:extLst>
              <a:ext uri="{FF2B5EF4-FFF2-40B4-BE49-F238E27FC236}">
                <a16:creationId xmlns:a16="http://schemas.microsoft.com/office/drawing/2014/main" id="{1EEE69D0-DDE4-766E-2CB9-3456A2E546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57954" y="1588814"/>
            <a:ext cx="7476092" cy="42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2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2" name="Puhekupla: Soikea 1">
            <a:extLst>
              <a:ext uri="{FF2B5EF4-FFF2-40B4-BE49-F238E27FC236}">
                <a16:creationId xmlns:a16="http://schemas.microsoft.com/office/drawing/2014/main" id="{56DEE757-5485-465D-B86E-7FAE0785D0E0}"/>
              </a:ext>
            </a:extLst>
          </p:cNvPr>
          <p:cNvSpPr/>
          <p:nvPr/>
        </p:nvSpPr>
        <p:spPr>
          <a:xfrm>
            <a:off x="1604865" y="522514"/>
            <a:ext cx="4357396" cy="304277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346F4F4D-C87C-4C65-9C63-A98DEDFDDFF7}"/>
              </a:ext>
            </a:extLst>
          </p:cNvPr>
          <p:cNvSpPr txBox="1">
            <a:spLocks/>
          </p:cNvSpPr>
          <p:nvPr/>
        </p:nvSpPr>
        <p:spPr>
          <a:xfrm>
            <a:off x="6257148" y="116289"/>
            <a:ext cx="47870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>
                <a:latin typeface="Arial Rounded MT Bold" panose="020F0704030504030204" pitchFamily="34" charset="0"/>
              </a:rPr>
              <a:t>TOIMINTA TULIPALOTILANTEESSA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7E132E2-2920-422C-A0E4-C62468E6EC15}"/>
              </a:ext>
            </a:extLst>
          </p:cNvPr>
          <p:cNvSpPr txBox="1"/>
          <p:nvPr/>
        </p:nvSpPr>
        <p:spPr>
          <a:xfrm>
            <a:off x="3008675" y="1104622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>
                <a:latin typeface="Third Rail - Demo" panose="02000000000000000000" pitchFamily="2" charset="0"/>
              </a:rPr>
              <a:t>PELASTA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B5D816FC-95D6-4BE4-AF84-44220FBDD90D}"/>
              </a:ext>
            </a:extLst>
          </p:cNvPr>
          <p:cNvSpPr txBox="1"/>
          <p:nvPr/>
        </p:nvSpPr>
        <p:spPr>
          <a:xfrm>
            <a:off x="3134807" y="1558205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>
                <a:latin typeface="Third Rail - Demo" panose="02000000000000000000" pitchFamily="2" charset="0"/>
              </a:rPr>
              <a:t>POISTU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A0AB0A19-39AF-4B92-A0E1-22B0C85236FF}"/>
              </a:ext>
            </a:extLst>
          </p:cNvPr>
          <p:cNvSpPr txBox="1"/>
          <p:nvPr/>
        </p:nvSpPr>
        <p:spPr>
          <a:xfrm>
            <a:off x="3004963" y="2038759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>
                <a:latin typeface="Third Rail - Demo" panose="02000000000000000000" pitchFamily="2" charset="0"/>
              </a:rPr>
              <a:t>RAJOITA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4E656864-56F0-4326-B753-4B1858D223E1}"/>
              </a:ext>
            </a:extLst>
          </p:cNvPr>
          <p:cNvSpPr txBox="1"/>
          <p:nvPr/>
        </p:nvSpPr>
        <p:spPr>
          <a:xfrm>
            <a:off x="2901568" y="2495813"/>
            <a:ext cx="1863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>
                <a:latin typeface="Third Rail - Demo" panose="02000000000000000000" pitchFamily="2" charset="0"/>
              </a:rPr>
              <a:t>SOITA 112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A4CBA770-2ACA-44EF-90EC-2F8F0B43A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6832" y="210151"/>
            <a:ext cx="791264" cy="754556"/>
          </a:xfrm>
          <a:prstGeom prst="rect">
            <a:avLst/>
          </a:prstGeom>
          <a:effectLst/>
        </p:spPr>
      </p:pic>
      <p:sp>
        <p:nvSpPr>
          <p:cNvPr id="23" name="Puhekupla: Soikea 22">
            <a:extLst>
              <a:ext uri="{FF2B5EF4-FFF2-40B4-BE49-F238E27FC236}">
                <a16:creationId xmlns:a16="http://schemas.microsoft.com/office/drawing/2014/main" id="{C823C0B5-BEFA-4F20-9F9F-5317B4D6AC48}"/>
              </a:ext>
            </a:extLst>
          </p:cNvPr>
          <p:cNvSpPr/>
          <p:nvPr/>
        </p:nvSpPr>
        <p:spPr>
          <a:xfrm flipH="1">
            <a:off x="6232913" y="2038759"/>
            <a:ext cx="4929577" cy="304277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273EBF68-8C09-4B23-9061-425FC876D4D9}"/>
              </a:ext>
            </a:extLst>
          </p:cNvPr>
          <p:cNvSpPr txBox="1">
            <a:spLocks/>
          </p:cNvSpPr>
          <p:nvPr/>
        </p:nvSpPr>
        <p:spPr>
          <a:xfrm>
            <a:off x="6789773" y="2506662"/>
            <a:ext cx="47870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fi-FI" sz="1800"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1800">
                <a:latin typeface="Arial Rounded MT Bold" panose="020F0704030504030204" pitchFamily="34" charset="0"/>
              </a:rPr>
              <a:t>OPASTA JA MENE KOKOONTUMISPAIKALLE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1800">
                <a:latin typeface="Arial Rounded MT Bold" panose="020F0704030504030204" pitchFamily="34" charset="0"/>
              </a:rPr>
              <a:t>Jos rappukäytävässä on savua, pysy asunnossa.</a:t>
            </a:r>
          </a:p>
        </p:txBody>
      </p:sp>
    </p:spTree>
    <p:extLst>
      <p:ext uri="{BB962C8B-B14F-4D97-AF65-F5344CB8AC3E}">
        <p14:creationId xmlns:p14="http://schemas.microsoft.com/office/powerpoint/2010/main" val="25861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2" grpId="0"/>
      <p:bldP spid="23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5E4563F-CC0F-4D94-A204-2F7CC240DF19}"/>
              </a:ext>
            </a:extLst>
          </p:cNvPr>
          <p:cNvSpPr/>
          <p:nvPr/>
        </p:nvSpPr>
        <p:spPr>
          <a:xfrm>
            <a:off x="0" y="1228724"/>
            <a:ext cx="12192000" cy="4495801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0289940-7905-4D80-9CA5-B0327344802A}"/>
              </a:ext>
            </a:extLst>
          </p:cNvPr>
          <p:cNvSpPr/>
          <p:nvPr/>
        </p:nvSpPr>
        <p:spPr>
          <a:xfrm>
            <a:off x="0" y="1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7D2D438-0B9B-42A4-BAB4-29AE69EF8D87}"/>
              </a:ext>
            </a:extLst>
          </p:cNvPr>
          <p:cNvSpPr/>
          <p:nvPr/>
        </p:nvSpPr>
        <p:spPr>
          <a:xfrm>
            <a:off x="0" y="5724525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662C87C-320E-E44B-39F0-E53269AC7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99060" y="-981093"/>
            <a:ext cx="4256488" cy="8880564"/>
          </a:xfrm>
          <a:prstGeom prst="rect">
            <a:avLst/>
          </a:prstGeom>
        </p:spPr>
      </p:pic>
      <p:pic>
        <p:nvPicPr>
          <p:cNvPr id="2" name="Online-media 1" title="Lyhennetty palonkehittymisvideo">
            <a:hlinkClick r:id="" action="ppaction://media"/>
            <a:extLst>
              <a:ext uri="{FF2B5EF4-FFF2-40B4-BE49-F238E27FC236}">
                <a16:creationId xmlns:a16="http://schemas.microsoft.com/office/drawing/2014/main" id="{B267E86B-9D0A-AB5E-A947-89FF74336A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152226" y="1474886"/>
            <a:ext cx="6917217" cy="39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vie reel film reel logo clipart free to use clip art resource">
            <a:extLst>
              <a:ext uri="{FF2B5EF4-FFF2-40B4-BE49-F238E27FC236}">
                <a16:creationId xmlns:a16="http://schemas.microsoft.com/office/drawing/2014/main" id="{E0FC9C69-C248-4B22-84BD-9F6F723D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016"/>
            <a:ext cx="12262800" cy="27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88" y="418699"/>
            <a:ext cx="10334624" cy="1325563"/>
          </a:xfrm>
        </p:spPr>
        <p:txBody>
          <a:bodyPr/>
          <a:lstStyle/>
          <a:p>
            <a:pPr algn="ctr"/>
            <a:r>
              <a:rPr lang="fi-FI"/>
              <a:t>TAHALLINEN SYTYTTELY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8AD642FE-3689-47FC-B6B7-2D18E1FA57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44329" y="2426946"/>
            <a:ext cx="2971615" cy="167044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2F4ED41-49AB-4A05-B249-490ACA74D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268" y="2428275"/>
            <a:ext cx="2966774" cy="1669120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DF83465-FE32-478F-A61E-56DE237E5400}"/>
              </a:ext>
            </a:extLst>
          </p:cNvPr>
          <p:cNvSpPr/>
          <p:nvPr/>
        </p:nvSpPr>
        <p:spPr>
          <a:xfrm>
            <a:off x="0" y="2426946"/>
            <a:ext cx="2941555" cy="1676198"/>
          </a:xfrm>
          <a:prstGeom prst="rect">
            <a:avLst/>
          </a:prstGeom>
          <a:blipFill dpi="0" rotWithShape="1"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884D70D7-403F-4DA0-B4F9-43300FD763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44878" y="2426946"/>
            <a:ext cx="2966103" cy="16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41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5E4563F-CC0F-4D94-A204-2F7CC240DF19}"/>
              </a:ext>
            </a:extLst>
          </p:cNvPr>
          <p:cNvSpPr/>
          <p:nvPr/>
        </p:nvSpPr>
        <p:spPr>
          <a:xfrm>
            <a:off x="0" y="1228724"/>
            <a:ext cx="12192000" cy="4495801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47EFB3A-77C4-45B6-83F0-DFB3E2D6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30172" y="-1213303"/>
            <a:ext cx="4495800" cy="9379856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A0289940-7905-4D80-9CA5-B0327344802A}"/>
              </a:ext>
            </a:extLst>
          </p:cNvPr>
          <p:cNvSpPr/>
          <p:nvPr/>
        </p:nvSpPr>
        <p:spPr>
          <a:xfrm>
            <a:off x="0" y="1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7D2D438-0B9B-42A4-BAB4-29AE69EF8D87}"/>
              </a:ext>
            </a:extLst>
          </p:cNvPr>
          <p:cNvSpPr/>
          <p:nvPr/>
        </p:nvSpPr>
        <p:spPr>
          <a:xfrm>
            <a:off x="0" y="5724525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Online-media 11" title="Tahallinen sytyttely Tulikettuversio">
            <a:hlinkClick r:id="" action="ppaction://media"/>
            <a:extLst>
              <a:ext uri="{FF2B5EF4-FFF2-40B4-BE49-F238E27FC236}">
                <a16:creationId xmlns:a16="http://schemas.microsoft.com/office/drawing/2014/main" id="{32136879-074D-1CB8-94AB-1CFA990C27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36934" y="1381531"/>
            <a:ext cx="7518132" cy="42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vie reel film reel logo clipart free to use clip art resource">
            <a:extLst>
              <a:ext uri="{FF2B5EF4-FFF2-40B4-BE49-F238E27FC236}">
                <a16:creationId xmlns:a16="http://schemas.microsoft.com/office/drawing/2014/main" id="{E0FC9C69-C248-4B22-84BD-9F6F723D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016"/>
            <a:ext cx="12262800" cy="27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88" y="418699"/>
            <a:ext cx="10334624" cy="1325563"/>
          </a:xfrm>
        </p:spPr>
        <p:txBody>
          <a:bodyPr/>
          <a:lstStyle/>
          <a:p>
            <a:pPr algn="ctr"/>
            <a:r>
              <a:rPr lang="fi-FI"/>
              <a:t>LIIKENTEESSÄ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8AD642FE-3689-47FC-B6B7-2D18E1FA5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329" y="2426946"/>
            <a:ext cx="2971615" cy="167044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4B1F733-1D9F-401F-9CB2-753168DAB49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4268" y="2428275"/>
            <a:ext cx="2966774" cy="1669120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5C6C381E-1F91-418A-9D53-4C8949053445}"/>
              </a:ext>
            </a:extLst>
          </p:cNvPr>
          <p:cNvSpPr/>
          <p:nvPr/>
        </p:nvSpPr>
        <p:spPr>
          <a:xfrm>
            <a:off x="0" y="2426946"/>
            <a:ext cx="2941555" cy="1676198"/>
          </a:xfrm>
          <a:prstGeom prst="rect">
            <a:avLst/>
          </a:prstGeom>
          <a:blipFill dpi="0" rotWithShape="1"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5C3A5CE-09EA-41E9-8618-20B5E9AB0C4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44878" y="2426946"/>
            <a:ext cx="2966103" cy="16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5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3A55F70-D410-4BAB-B91F-3E6663F7A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0"/>
            <a:ext cx="54864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070" y="2372803"/>
            <a:ext cx="5560675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/>
              <a:t>MUISTA AINA</a:t>
            </a:r>
            <a:br>
              <a:rPr lang="fi-FI"/>
            </a:br>
            <a:r>
              <a:rPr lang="fi-FI"/>
              <a:t>LIIKENNESÄÄNNÖT</a:t>
            </a:r>
            <a:br>
              <a:rPr lang="fi-FI"/>
            </a:br>
            <a:r>
              <a:rPr lang="fi-FI"/>
              <a:t>JA NOUDATA NIITÄ 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23" name="Picture 2" descr="Kuvahaun tulos: suojatie merkki">
            <a:extLst>
              <a:ext uri="{FF2B5EF4-FFF2-40B4-BE49-F238E27FC236}">
                <a16:creationId xmlns:a16="http://schemas.microsoft.com/office/drawing/2014/main" id="{9F4F93C1-710A-4DC9-BBF2-29262601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50" y="1638469"/>
            <a:ext cx="1625024" cy="1625024"/>
          </a:xfrm>
          <a:prstGeom prst="rect">
            <a:avLst/>
          </a:prstGeom>
          <a:noFill/>
          <a:effectLst>
            <a:glow rad="3937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187BB46B-AD7C-4757-811B-DC8FCA473D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8" y="1923062"/>
            <a:ext cx="2271374" cy="227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5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7497A357-E876-4FF4-8869-B80AB4B9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041" y="-1"/>
            <a:ext cx="10277856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68" y="1754669"/>
            <a:ext cx="5560675" cy="257237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fi-FI">
                <a:latin typeface="Third Rail - Demo" panose="02000000000000000000" pitchFamily="2" charset="0"/>
              </a:rPr>
            </a:br>
            <a:br>
              <a:rPr lang="fi-FI">
                <a:latin typeface="Third Rail - Demo" panose="02000000000000000000" pitchFamily="2" charset="0"/>
              </a:rPr>
            </a:br>
            <a:r>
              <a:rPr lang="fi-FI" sz="2700">
                <a:latin typeface="Arial Rounded MT Bold" panose="020F0704030504030204" pitchFamily="34" charset="0"/>
              </a:rPr>
              <a:t>Käytä suojatietä aina, kun mahdollista</a:t>
            </a:r>
            <a:br>
              <a:rPr lang="fi-FI" sz="2700">
                <a:latin typeface="Arial Rounded MT Bold" panose="020F0704030504030204" pitchFamily="34" charset="0"/>
              </a:rPr>
            </a:br>
            <a:br>
              <a:rPr lang="fi-FI" sz="2700">
                <a:latin typeface="Arial Rounded MT Bold" panose="020F0704030504030204" pitchFamily="34" charset="0"/>
              </a:rPr>
            </a:br>
            <a:r>
              <a:rPr lang="fi-FI" sz="2700">
                <a:latin typeface="Arial Rounded MT Bold" panose="020F0704030504030204" pitchFamily="34" charset="0"/>
              </a:rPr>
              <a:t>Älä juokse suojatielle</a:t>
            </a:r>
            <a:br>
              <a:rPr lang="fi-FI" sz="2700">
                <a:latin typeface="Arial Rounded MT Bold" panose="020F0704030504030204" pitchFamily="34" charset="0"/>
              </a:rPr>
            </a:br>
            <a:br>
              <a:rPr lang="fi-FI" sz="2700">
                <a:latin typeface="Arial Rounded MT Bold" panose="020F0704030504030204" pitchFamily="34" charset="0"/>
              </a:rPr>
            </a:br>
            <a:r>
              <a:rPr lang="fi-FI" sz="2700">
                <a:latin typeface="Arial Rounded MT Bold" panose="020F0704030504030204" pitchFamily="34" charset="0"/>
              </a:rPr>
              <a:t>Odota että autoilija on huomannut sinut ja pysähtynyt ennen kuin ylität suojatien</a:t>
            </a:r>
            <a:endParaRPr lang="fi-FI">
              <a:latin typeface="Arial Rounded MT Bold" panose="020F0704030504030204" pitchFamily="34" charset="0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2050" name="Picture 2" descr="Kuvahaun tulos: suojatie merkki">
            <a:extLst>
              <a:ext uri="{FF2B5EF4-FFF2-40B4-BE49-F238E27FC236}">
                <a16:creationId xmlns:a16="http://schemas.microsoft.com/office/drawing/2014/main" id="{96477183-965E-44AC-81E9-42D5E6E7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38" y="1976758"/>
            <a:ext cx="2737992" cy="2737990"/>
          </a:xfrm>
          <a:prstGeom prst="rect">
            <a:avLst/>
          </a:prstGeom>
          <a:noFill/>
          <a:effectLst>
            <a:glow rad="3937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3CF6D3C1-496E-4A9E-A40B-13DC036944DF}"/>
              </a:ext>
            </a:extLst>
          </p:cNvPr>
          <p:cNvSpPr txBox="1">
            <a:spLocks/>
          </p:cNvSpPr>
          <p:nvPr/>
        </p:nvSpPr>
        <p:spPr>
          <a:xfrm>
            <a:off x="4932219" y="338164"/>
            <a:ext cx="69329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fi-FI" sz="3600"/>
              <a:t>SUOJATIE</a:t>
            </a:r>
          </a:p>
        </p:txBody>
      </p:sp>
    </p:spTree>
    <p:extLst>
      <p:ext uri="{BB962C8B-B14F-4D97-AF65-F5344CB8AC3E}">
        <p14:creationId xmlns:p14="http://schemas.microsoft.com/office/powerpoint/2010/main" val="278669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vie reel film reel logo clipart free to use clip art resource">
            <a:extLst>
              <a:ext uri="{FF2B5EF4-FFF2-40B4-BE49-F238E27FC236}">
                <a16:creationId xmlns:a16="http://schemas.microsoft.com/office/drawing/2014/main" id="{E0FC9C69-C248-4B22-84BD-9F6F723D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016"/>
            <a:ext cx="12262800" cy="27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873" y="315906"/>
            <a:ext cx="8599054" cy="1325563"/>
          </a:xfrm>
        </p:spPr>
        <p:txBody>
          <a:bodyPr/>
          <a:lstStyle/>
          <a:p>
            <a:pPr algn="ctr"/>
            <a:r>
              <a:rPr lang="fi-FI"/>
              <a:t>KOULUTUKSEN AIHEINA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612C08F4-373E-422A-8D0D-1274EA2A4FCA}"/>
              </a:ext>
            </a:extLst>
          </p:cNvPr>
          <p:cNvSpPr txBox="1"/>
          <p:nvPr/>
        </p:nvSpPr>
        <p:spPr>
          <a:xfrm>
            <a:off x="8491834" y="4647359"/>
            <a:ext cx="441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Arial Rounded MT Bold" panose="020F0704030504030204" pitchFamily="34" charset="0"/>
              </a:rPr>
              <a:t>Liikenteessä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8E8D13EA-F83E-4475-9A4C-E62B5D144021}"/>
              </a:ext>
            </a:extLst>
          </p:cNvPr>
          <p:cNvSpPr txBox="1"/>
          <p:nvPr/>
        </p:nvSpPr>
        <p:spPr>
          <a:xfrm>
            <a:off x="2443448" y="4653670"/>
            <a:ext cx="424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Arial Rounded MT Bold" panose="020F0704030504030204" pitchFamily="34" charset="0"/>
              </a:rPr>
              <a:t>Toiminta </a:t>
            </a:r>
            <a:br>
              <a:rPr lang="fi-FI" sz="2000">
                <a:latin typeface="Arial Rounded MT Bold" panose="020F0704030504030204" pitchFamily="34" charset="0"/>
              </a:rPr>
            </a:br>
            <a:r>
              <a:rPr lang="fi-FI" sz="2000">
                <a:latin typeface="Arial Rounded MT Bold" panose="020F0704030504030204" pitchFamily="34" charset="0"/>
              </a:rPr>
              <a:t>tulipalossa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9A4AC043-11F8-4824-8679-1D917DE20AFF}"/>
              </a:ext>
            </a:extLst>
          </p:cNvPr>
          <p:cNvSpPr txBox="1"/>
          <p:nvPr/>
        </p:nvSpPr>
        <p:spPr>
          <a:xfrm>
            <a:off x="5288459" y="4653670"/>
            <a:ext cx="46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Arial Rounded MT Bold" panose="020F0704030504030204" pitchFamily="34" charset="0"/>
              </a:rPr>
              <a:t>Tahallinen sytyttely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E1E62D1A-42A3-4BE4-B4B6-0AD357DA6E01}"/>
              </a:ext>
            </a:extLst>
          </p:cNvPr>
          <p:cNvSpPr txBox="1"/>
          <p:nvPr/>
        </p:nvSpPr>
        <p:spPr>
          <a:xfrm>
            <a:off x="-854467" y="4653670"/>
            <a:ext cx="433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Arial Rounded MT Bold" panose="020F0704030504030204" pitchFamily="34" charset="0"/>
              </a:rPr>
              <a:t>Turvallisesti kotona</a:t>
            </a:r>
          </a:p>
          <a:p>
            <a:pPr algn="ctr"/>
            <a:r>
              <a:rPr lang="fi-FI" sz="2000">
                <a:latin typeface="Arial Rounded MT Bold" panose="020F0704030504030204" pitchFamily="34" charset="0"/>
              </a:rPr>
              <a:t>ja kylässä</a:t>
            </a: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8AD642FE-3689-47FC-B6B7-2D18E1FA57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44329" y="2426946"/>
            <a:ext cx="2971615" cy="1670449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A8DF6964-CFE9-47BF-93B6-7428A5BF91A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44878" y="2426946"/>
            <a:ext cx="2966103" cy="167045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8E5B8FEB-6519-42DD-9B4F-4216CAAD0423}"/>
              </a:ext>
            </a:extLst>
          </p:cNvPr>
          <p:cNvSpPr/>
          <p:nvPr/>
        </p:nvSpPr>
        <p:spPr>
          <a:xfrm>
            <a:off x="0" y="2426946"/>
            <a:ext cx="2941555" cy="1676198"/>
          </a:xfrm>
          <a:prstGeom prst="rect">
            <a:avLst/>
          </a:prstGeom>
          <a:blipFill dpi="0" rotWithShape="1"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8254855-E61B-4132-8585-E48C3DCDD81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4268" y="2428275"/>
            <a:ext cx="2966774" cy="16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9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5E4563F-CC0F-4D94-A204-2F7CC240DF19}"/>
              </a:ext>
            </a:extLst>
          </p:cNvPr>
          <p:cNvSpPr/>
          <p:nvPr/>
        </p:nvSpPr>
        <p:spPr>
          <a:xfrm>
            <a:off x="0" y="1228724"/>
            <a:ext cx="12192000" cy="4495801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47EFB3A-77C4-45B6-83F0-DFB3E2D6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30172" y="-1213303"/>
            <a:ext cx="4495800" cy="9379856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A0289940-7905-4D80-9CA5-B0327344802A}"/>
              </a:ext>
            </a:extLst>
          </p:cNvPr>
          <p:cNvSpPr/>
          <p:nvPr/>
        </p:nvSpPr>
        <p:spPr>
          <a:xfrm>
            <a:off x="0" y="1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7D2D438-0B9B-42A4-BAB4-29AE69EF8D87}"/>
              </a:ext>
            </a:extLst>
          </p:cNvPr>
          <p:cNvSpPr/>
          <p:nvPr/>
        </p:nvSpPr>
        <p:spPr>
          <a:xfrm>
            <a:off x="0" y="5724525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Online-media 11" title="Tulikettu - Suojatien ylitys kävellen väärin ja oikein">
            <a:hlinkClick r:id="" action="ppaction://media"/>
            <a:extLst>
              <a:ext uri="{FF2B5EF4-FFF2-40B4-BE49-F238E27FC236}">
                <a16:creationId xmlns:a16="http://schemas.microsoft.com/office/drawing/2014/main" id="{31913634-A0D9-995E-4AE3-047E92CD39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28863" y="1414822"/>
            <a:ext cx="7263719" cy="41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9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3D5979C-36C6-48A4-B561-054B1BDD5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042" y="-1"/>
            <a:ext cx="1031429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066" y="2293312"/>
            <a:ext cx="5560675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fi-FI">
                <a:latin typeface="Third Rail - Demo" panose="02000000000000000000" pitchFamily="2" charset="0"/>
              </a:rPr>
            </a:br>
            <a:br>
              <a:rPr lang="fi-FI" sz="4000">
                <a:latin typeface="Third Rail - Demo" panose="02000000000000000000" pitchFamily="2" charset="0"/>
              </a:rPr>
            </a:br>
            <a:r>
              <a:rPr lang="fi-FI" sz="2700">
                <a:latin typeface="Arial Rounded MT Bold" panose="020F0704030504030204" pitchFamily="34" charset="0"/>
              </a:rPr>
              <a:t>Alle 12-vuotias lapsi saa ajaa sekä jalkakäytävällä </a:t>
            </a:r>
            <a:r>
              <a:rPr lang="fi-FI" sz="2700"/>
              <a:t>että</a:t>
            </a:r>
            <a:r>
              <a:rPr lang="fi-FI" sz="2700">
                <a:latin typeface="Arial Rounded MT Bold" panose="020F0704030504030204" pitchFamily="34" charset="0"/>
              </a:rPr>
              <a:t> pyörätiellä.</a:t>
            </a:r>
            <a:br>
              <a:rPr lang="fi-FI" sz="2700">
                <a:latin typeface="Arial Rounded MT Bold" panose="020F0704030504030204" pitchFamily="34" charset="0"/>
              </a:rPr>
            </a:br>
            <a:br>
              <a:rPr lang="fi-FI" sz="2700">
                <a:latin typeface="Arial Rounded MT Bold" panose="020F0704030504030204" pitchFamily="34" charset="0"/>
              </a:rPr>
            </a:br>
            <a:r>
              <a:rPr lang="fi-FI" sz="2700">
                <a:latin typeface="Arial Rounded MT Bold" panose="020F0704030504030204" pitchFamily="34" charset="0"/>
              </a:rPr>
              <a:t>Pyörätiellä ajetaan oikeassa reunassa.</a:t>
            </a:r>
            <a:br>
              <a:rPr lang="fi-FI" sz="2700">
                <a:latin typeface="Arial Rounded MT Bold" panose="020F0704030504030204" pitchFamily="34" charset="0"/>
              </a:rPr>
            </a:br>
            <a:br>
              <a:rPr lang="fi-FI" sz="2700">
                <a:latin typeface="Arial Rounded MT Bold" panose="020F0704030504030204" pitchFamily="34" charset="0"/>
              </a:rPr>
            </a:br>
            <a:r>
              <a:rPr lang="fi-FI" sz="2700">
                <a:latin typeface="Arial Rounded MT Bold" panose="020F0704030504030204" pitchFamily="34" charset="0"/>
              </a:rPr>
              <a:t>Jos käytössäsi ei ole pyörätietä, aja tien oikeassa reunassa erityistä varovaisuutta noudattaen.</a:t>
            </a:r>
            <a:endParaRPr lang="fi-FI">
              <a:latin typeface="Arial Rounded MT Bold" panose="020F0704030504030204" pitchFamily="34" charset="0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75E3437-6D35-4F7E-A279-08AA5F91CD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6" y="1438948"/>
            <a:ext cx="3980102" cy="3980102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9E4BAF27-22AF-4A8E-988C-9E283AB590A4}"/>
              </a:ext>
            </a:extLst>
          </p:cNvPr>
          <p:cNvSpPr txBox="1">
            <a:spLocks/>
          </p:cNvSpPr>
          <p:nvPr/>
        </p:nvSpPr>
        <p:spPr>
          <a:xfrm>
            <a:off x="4932219" y="338164"/>
            <a:ext cx="69329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fi-FI" sz="3600"/>
              <a:t>PYÖRÄTIE</a:t>
            </a:r>
          </a:p>
        </p:txBody>
      </p:sp>
    </p:spTree>
    <p:extLst>
      <p:ext uri="{BB962C8B-B14F-4D97-AF65-F5344CB8AC3E}">
        <p14:creationId xmlns:p14="http://schemas.microsoft.com/office/powerpoint/2010/main" val="195045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5E4563F-CC0F-4D94-A204-2F7CC240DF19}"/>
              </a:ext>
            </a:extLst>
          </p:cNvPr>
          <p:cNvSpPr/>
          <p:nvPr/>
        </p:nvSpPr>
        <p:spPr>
          <a:xfrm>
            <a:off x="0" y="1228724"/>
            <a:ext cx="12192000" cy="4495801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47EFB3A-77C4-45B6-83F0-DFB3E2D6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30172" y="-1213303"/>
            <a:ext cx="4495800" cy="9379856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A0289940-7905-4D80-9CA5-B0327344802A}"/>
              </a:ext>
            </a:extLst>
          </p:cNvPr>
          <p:cNvSpPr/>
          <p:nvPr/>
        </p:nvSpPr>
        <p:spPr>
          <a:xfrm>
            <a:off x="0" y="1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7D2D438-0B9B-42A4-BAB4-29AE69EF8D87}"/>
              </a:ext>
            </a:extLst>
          </p:cNvPr>
          <p:cNvSpPr/>
          <p:nvPr/>
        </p:nvSpPr>
        <p:spPr>
          <a:xfrm>
            <a:off x="0" y="5724525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Online-media 11" title="Tulikettu - Pyöräily törmäys väärin ja oikein">
            <a:hlinkClick r:id="" action="ppaction://media"/>
            <a:extLst>
              <a:ext uri="{FF2B5EF4-FFF2-40B4-BE49-F238E27FC236}">
                <a16:creationId xmlns:a16="http://schemas.microsoft.com/office/drawing/2014/main" id="{08E81646-D230-4313-6AEF-0E354141D7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71713" y="1452239"/>
            <a:ext cx="7392986" cy="41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8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87C73104-8FA1-4FF6-A386-459AFA205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291" y="-1"/>
            <a:ext cx="1019244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219" y="338164"/>
            <a:ext cx="6932940" cy="1325563"/>
          </a:xfrm>
        </p:spPr>
        <p:txBody>
          <a:bodyPr>
            <a:normAutofit/>
          </a:bodyPr>
          <a:lstStyle/>
          <a:p>
            <a:pPr algn="r"/>
            <a:r>
              <a:rPr lang="fi-FI" sz="3600"/>
              <a:t>MUISTA TARKKAAVAISUUS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58F1147B-7F33-428F-A2C4-C7451FBCFAA1}"/>
              </a:ext>
            </a:extLst>
          </p:cNvPr>
          <p:cNvSpPr txBox="1">
            <a:spLocks/>
          </p:cNvSpPr>
          <p:nvPr/>
        </p:nvSpPr>
        <p:spPr>
          <a:xfrm>
            <a:off x="6095996" y="2924455"/>
            <a:ext cx="5560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i-FI" sz="3100">
                <a:latin typeface="Arial Rounded MT Bold" panose="020F0704030504030204" pitchFamily="34" charset="0"/>
              </a:rPr>
              <a:t>Liikenteessä emme ole yksin.</a:t>
            </a:r>
          </a:p>
          <a:p>
            <a:pPr>
              <a:lnSpc>
                <a:spcPct val="120000"/>
              </a:lnSpc>
            </a:pPr>
            <a:r>
              <a:rPr lang="fi-FI" sz="3100">
                <a:latin typeface="Arial Rounded MT Bold" panose="020F0704030504030204" pitchFamily="34" charset="0"/>
              </a:rPr>
              <a:t>Keskittyminen yhteen asiaan, vie huomion muilta asioilta.</a:t>
            </a:r>
          </a:p>
        </p:txBody>
      </p:sp>
    </p:spTree>
    <p:extLst>
      <p:ext uri="{BB962C8B-B14F-4D97-AF65-F5344CB8AC3E}">
        <p14:creationId xmlns:p14="http://schemas.microsoft.com/office/powerpoint/2010/main" val="4058484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kTok – Wikipedia">
            <a:extLst>
              <a:ext uri="{FF2B5EF4-FFF2-40B4-BE49-F238E27FC236}">
                <a16:creationId xmlns:a16="http://schemas.microsoft.com/office/drawing/2014/main" id="{A0ED65A3-D427-40B0-B7C0-5F91D476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08" y="1230819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– kirjaudu sisään tai rekisteröidy">
            <a:extLst>
              <a:ext uri="{FF2B5EF4-FFF2-40B4-BE49-F238E27FC236}">
                <a16:creationId xmlns:a16="http://schemas.microsoft.com/office/drawing/2014/main" id="{AC504A2C-00A6-424B-A629-B91A0FA3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33" y="2198549"/>
            <a:ext cx="852876" cy="8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Ryhmä 4">
            <a:extLst>
              <a:ext uri="{FF2B5EF4-FFF2-40B4-BE49-F238E27FC236}">
                <a16:creationId xmlns:a16="http://schemas.microsoft.com/office/drawing/2014/main" id="{FEE94C80-294D-4414-AA58-A553F6B66C55}"/>
              </a:ext>
            </a:extLst>
          </p:cNvPr>
          <p:cNvGrpSpPr/>
          <p:nvPr/>
        </p:nvGrpSpPr>
        <p:grpSpPr>
          <a:xfrm>
            <a:off x="2091404" y="3166280"/>
            <a:ext cx="852876" cy="852876"/>
            <a:chOff x="7943892" y="2319669"/>
            <a:chExt cx="2143125" cy="2143125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8607C945-EF80-47A2-9498-C26A8E6BFA77}"/>
                </a:ext>
              </a:extLst>
            </p:cNvPr>
            <p:cNvSpPr/>
            <p:nvPr/>
          </p:nvSpPr>
          <p:spPr>
            <a:xfrm>
              <a:off x="8252729" y="2520563"/>
              <a:ext cx="1598937" cy="178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030" name="Picture 6" descr="Instagram-logo - Lahden ensi- ja turvakoti ry">
              <a:extLst>
                <a:ext uri="{FF2B5EF4-FFF2-40B4-BE49-F238E27FC236}">
                  <a16:creationId xmlns:a16="http://schemas.microsoft.com/office/drawing/2014/main" id="{34FB9FD1-6C7F-4CA9-AF73-D973A6CD0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92" y="2319669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Otsikko 1">
            <a:extLst>
              <a:ext uri="{FF2B5EF4-FFF2-40B4-BE49-F238E27FC236}">
                <a16:creationId xmlns:a16="http://schemas.microsoft.com/office/drawing/2014/main" id="{7D0D1433-EA38-4C29-AA27-7D059F3390F4}"/>
              </a:ext>
            </a:extLst>
          </p:cNvPr>
          <p:cNvSpPr txBox="1">
            <a:spLocks/>
          </p:cNvSpPr>
          <p:nvPr/>
        </p:nvSpPr>
        <p:spPr>
          <a:xfrm>
            <a:off x="3031493" y="994474"/>
            <a:ext cx="77527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>
                <a:latin typeface="Arial Rounded MT Bold" panose="020F0704030504030204" pitchFamily="34" charset="0"/>
              </a:rPr>
              <a:t>tiktok.com</a:t>
            </a:r>
            <a:r>
              <a:rPr lang="fi-FI" sz="2800">
                <a:solidFill>
                  <a:srgbClr val="381A32"/>
                </a:solidFill>
                <a:latin typeface="Arial Rounded MT Bold" panose="020F0704030504030204" pitchFamily="34" charset="0"/>
              </a:rPr>
              <a:t>/</a:t>
            </a:r>
            <a:r>
              <a:rPr lang="fi-FI" sz="2800">
                <a:solidFill>
                  <a:schemeClr val="bg1"/>
                </a:solidFill>
                <a:latin typeface="Arial Rounded MT Bold" panose="020F0704030504030204" pitchFamily="34" charset="0"/>
              </a:rPr>
              <a:t>@</a:t>
            </a:r>
            <a:r>
              <a:rPr lang="fi-FI" sz="280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4B9A8C18-1547-4681-81BC-63501C818D00}"/>
              </a:ext>
            </a:extLst>
          </p:cNvPr>
          <p:cNvSpPr txBox="1">
            <a:spLocks/>
          </p:cNvSpPr>
          <p:nvPr/>
        </p:nvSpPr>
        <p:spPr>
          <a:xfrm>
            <a:off x="3060513" y="1962205"/>
            <a:ext cx="61584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>
                <a:latin typeface="Arial Rounded MT Bold" panose="020F0704030504030204" pitchFamily="34" charset="0"/>
              </a:rPr>
              <a:t>fb.com/</a:t>
            </a:r>
            <a:r>
              <a:rPr lang="fi-FI" sz="280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97839C1F-E2C8-4BB2-A205-9D0F4A01ABC6}"/>
              </a:ext>
            </a:extLst>
          </p:cNvPr>
          <p:cNvSpPr txBox="1">
            <a:spLocks/>
          </p:cNvSpPr>
          <p:nvPr/>
        </p:nvSpPr>
        <p:spPr>
          <a:xfrm>
            <a:off x="3039689" y="4853475"/>
            <a:ext cx="797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>
                <a:latin typeface="Arial Rounded MT Bold" panose="020F0704030504030204" pitchFamily="34" charset="0"/>
              </a:rPr>
              <a:t>youtube.com/</a:t>
            </a:r>
            <a:r>
              <a:rPr lang="fi-FI" sz="280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17A47F49-1F6A-4A5B-A977-DC2EAA2FE8A5}"/>
              </a:ext>
            </a:extLst>
          </p:cNvPr>
          <p:cNvSpPr txBox="1">
            <a:spLocks/>
          </p:cNvSpPr>
          <p:nvPr/>
        </p:nvSpPr>
        <p:spPr>
          <a:xfrm>
            <a:off x="3062067" y="2929936"/>
            <a:ext cx="7424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>
                <a:latin typeface="Arial Rounded MT Bold" panose="020F0704030504030204" pitchFamily="34" charset="0"/>
              </a:rPr>
              <a:t>instagram.com/</a:t>
            </a:r>
            <a:r>
              <a:rPr lang="fi-FI" sz="280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2C4E6A00-BDC9-448D-9978-4E6F299C4581}"/>
              </a:ext>
            </a:extLst>
          </p:cNvPr>
          <p:cNvSpPr txBox="1">
            <a:spLocks/>
          </p:cNvSpPr>
          <p:nvPr/>
        </p:nvSpPr>
        <p:spPr>
          <a:xfrm>
            <a:off x="3031493" y="3897667"/>
            <a:ext cx="797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>
                <a:latin typeface="Arial Rounded MT Bold" panose="020F0704030504030204" pitchFamily="34" charset="0"/>
              </a:rPr>
              <a:t>twitter.com/</a:t>
            </a:r>
            <a:r>
              <a:rPr lang="fi-FI" sz="280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</a:t>
            </a:r>
            <a:endParaRPr lang="fi-FI" sz="28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34" name="Picture 10" descr="Tweet, twit, twits, twitter, twitter bird icon">
            <a:extLst>
              <a:ext uri="{FF2B5EF4-FFF2-40B4-BE49-F238E27FC236}">
                <a16:creationId xmlns:a16="http://schemas.microsoft.com/office/drawing/2014/main" id="{56123078-E17F-4733-AE4F-E666834F5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08" y="4139644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ouTube Square Logo Vector (.EPS) Free Download">
            <a:extLst>
              <a:ext uri="{FF2B5EF4-FFF2-40B4-BE49-F238E27FC236}">
                <a16:creationId xmlns:a16="http://schemas.microsoft.com/office/drawing/2014/main" id="{CE06DFDD-9BCE-4EF1-870E-29B426C0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04" y="5113007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18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3A2825B5-F122-4BDE-B4C4-BF4B6BDCB70B}"/>
              </a:ext>
            </a:extLst>
          </p:cNvPr>
          <p:cNvSpPr/>
          <p:nvPr/>
        </p:nvSpPr>
        <p:spPr>
          <a:xfrm>
            <a:off x="0" y="1228724"/>
            <a:ext cx="12192000" cy="4495801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B3C6E6C-D021-4A7B-A35D-11E7BA06BEAF}"/>
              </a:ext>
            </a:extLst>
          </p:cNvPr>
          <p:cNvSpPr/>
          <p:nvPr/>
        </p:nvSpPr>
        <p:spPr>
          <a:xfrm>
            <a:off x="0" y="1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03D5FAE-2056-43F2-B456-E5BA48414C7D}"/>
              </a:ext>
            </a:extLst>
          </p:cNvPr>
          <p:cNvSpPr/>
          <p:nvPr/>
        </p:nvSpPr>
        <p:spPr>
          <a:xfrm>
            <a:off x="0" y="5724525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EBFB7DA-2D6A-42B4-8EA0-29183F7E3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29681" y="-3351536"/>
            <a:ext cx="11044818" cy="10479819"/>
          </a:xfrm>
          <a:prstGeom prst="rect">
            <a:avLst/>
          </a:prstGeom>
        </p:spPr>
      </p:pic>
      <p:pic>
        <p:nvPicPr>
          <p:cNvPr id="3" name="Online-media 2" title="Tulikettu - Pelastusposse Traileri">
            <a:hlinkClick r:id="" action="ppaction://media"/>
            <a:extLst>
              <a:ext uri="{FF2B5EF4-FFF2-40B4-BE49-F238E27FC236}">
                <a16:creationId xmlns:a16="http://schemas.microsoft.com/office/drawing/2014/main" id="{735EF1D9-0E41-A88B-AFD5-5BD1FFA237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93350" y="2094175"/>
            <a:ext cx="6256816" cy="353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3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29FE92-77A5-4884-A128-DBA9FC09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LISÄMATERIAALIA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C1AC40-E0FF-445E-A4F1-EFE5CC42C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112-sovellus: </a:t>
            </a:r>
          </a:p>
          <a:p>
            <a:pPr marL="457200" lvl="1" indent="0">
              <a:buNone/>
            </a:pPr>
            <a:r>
              <a:rPr lang="fi-FI" sz="1600" u="sng" dirty="0">
                <a:hlinkClick r:id="rId3" tooltip="https://www.youtube.com/watch?v=mhlbfwwclme"/>
              </a:rPr>
              <a:t>https://www.youtube.com/watch?v=mhLbfwwcLmE</a:t>
            </a:r>
            <a:r>
              <a:rPr lang="fi-FI" sz="1600" dirty="0"/>
              <a:t> </a:t>
            </a:r>
          </a:p>
          <a:p>
            <a:pPr marL="0" indent="0">
              <a:buNone/>
            </a:pPr>
            <a:r>
              <a:rPr lang="fi-FI" sz="2000" dirty="0"/>
              <a:t>Ransu pelastusvideo, kerrostalo: </a:t>
            </a:r>
          </a:p>
          <a:p>
            <a:pPr marL="457200" lvl="1" indent="0">
              <a:buNone/>
            </a:pPr>
            <a:r>
              <a:rPr lang="fi-FI" sz="1600" u="sng" dirty="0">
                <a:hlinkClick r:id="rId4" tooltip="https://www.youtube.com/watch?v=c_lunwhkitw"/>
              </a:rPr>
              <a:t>https://www.youtube.com/watch?v=C_LuNWhkITw</a:t>
            </a:r>
            <a:r>
              <a:rPr lang="fi-FI" sz="1600" dirty="0"/>
              <a:t> </a:t>
            </a:r>
          </a:p>
          <a:p>
            <a:pPr marL="0" indent="0">
              <a:buNone/>
            </a:pPr>
            <a:r>
              <a:rPr lang="fi-FI" sz="2000" dirty="0"/>
              <a:t>Ransu pelastusvideo ok-talo: </a:t>
            </a:r>
          </a:p>
          <a:p>
            <a:pPr marL="457200" lvl="1" indent="0">
              <a:buNone/>
            </a:pPr>
            <a:r>
              <a:rPr lang="fi-FI" sz="1600" u="sng" dirty="0">
                <a:hlinkClick r:id="rId5" tooltip="https://www.youtube.com/watch?v=t9ikfoxv9xy"/>
              </a:rPr>
              <a:t>https://www.youtube.com/watch?v=T9ikfoxv9xY</a:t>
            </a:r>
            <a:r>
              <a:rPr lang="fi-FI" sz="1600" dirty="0"/>
              <a:t>   </a:t>
            </a:r>
          </a:p>
        </p:txBody>
      </p:sp>
    </p:spTree>
    <p:extLst>
      <p:ext uri="{BB962C8B-B14F-4D97-AF65-F5344CB8AC3E}">
        <p14:creationId xmlns:p14="http://schemas.microsoft.com/office/powerpoint/2010/main" val="35641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vie reel film reel logo clipart free to use clip art resource">
            <a:extLst>
              <a:ext uri="{FF2B5EF4-FFF2-40B4-BE49-F238E27FC236}">
                <a16:creationId xmlns:a16="http://schemas.microsoft.com/office/drawing/2014/main" id="{E0FC9C69-C248-4B22-84BD-9F6F723D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016"/>
            <a:ext cx="12262800" cy="27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88" y="418699"/>
            <a:ext cx="10334624" cy="1325563"/>
          </a:xfrm>
        </p:spPr>
        <p:txBody>
          <a:bodyPr>
            <a:normAutofit/>
          </a:bodyPr>
          <a:lstStyle/>
          <a:p>
            <a:pPr algn="ctr"/>
            <a:r>
              <a:rPr lang="fi-FI" sz="4000"/>
              <a:t>TURVALLISESTI KOTONA JA KYLÄSSÄ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8AD642FE-3689-47FC-B6B7-2D18E1FA57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44329" y="2426946"/>
            <a:ext cx="2971615" cy="1670449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38B4EEB3-629A-4CA0-81E6-39C7324D5F63}"/>
              </a:ext>
            </a:extLst>
          </p:cNvPr>
          <p:cNvSpPr/>
          <p:nvPr/>
        </p:nvSpPr>
        <p:spPr>
          <a:xfrm>
            <a:off x="0" y="2426945"/>
            <a:ext cx="2941555" cy="1676198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ctr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464BF66-1BEB-4F77-BB73-54F4673ED94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44878" y="2426946"/>
            <a:ext cx="2966103" cy="167045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46A9309-E2ED-4E72-9DF6-3000252AEE0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4268" y="2428275"/>
            <a:ext cx="2966774" cy="16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6A9D9D52-ADAB-43DA-9BEC-84C9C2CCBC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8310" y="0"/>
            <a:ext cx="9801507" cy="621440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619" y="2956552"/>
            <a:ext cx="3286125" cy="1325563"/>
          </a:xfrm>
        </p:spPr>
        <p:txBody>
          <a:bodyPr/>
          <a:lstStyle/>
          <a:p>
            <a:pPr algn="ctr"/>
            <a:r>
              <a:rPr lang="fi-FI"/>
              <a:t>SAAT AVUKSESI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0D91FFA-CB2F-44C0-9D1A-2AB3DF014D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682" y="1211364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E690F6-1932-4A1E-9E67-B7E30924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ED82641-74FB-4D97-8DA6-250A7DE580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927" y="2561115"/>
            <a:ext cx="2069355" cy="206935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F24D423-EAF3-4FC5-970B-1939AE20DF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04" y="-3658"/>
            <a:ext cx="4838700" cy="990953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348D544-A1DF-41A3-9E52-DA4BFC3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9169" y="1027906"/>
            <a:ext cx="2273806" cy="364715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FA17F43E-9C40-407C-B60D-ECCD10A7C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0367" y="1027905"/>
            <a:ext cx="2567238" cy="3647159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9B27D359-63BD-4F13-A3BE-F663038C2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6824" y="1036686"/>
            <a:ext cx="1940780" cy="367898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8E7DA09C-71FA-4102-8657-89E1D01110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60366" y="3919699"/>
            <a:ext cx="2481216" cy="1901615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F8C8C4C-0A0A-4A32-A2BE-ED0667CEE8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76763" y="4766308"/>
            <a:ext cx="1230840" cy="1055006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71693DCC-8DAE-40DB-B403-3980B68635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68902" y="5830094"/>
            <a:ext cx="4838700" cy="1035469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D0FA42A7-FA24-492F-A340-94B0390EB9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68902" y="4762064"/>
            <a:ext cx="1282938" cy="10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3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DEBA197-158E-43DB-ADCA-1601B1EE94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341083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19" name="Sisällön paikkamerkki 4">
            <a:extLst>
              <a:ext uri="{FF2B5EF4-FFF2-40B4-BE49-F238E27FC236}">
                <a16:creationId xmlns:a16="http://schemas.microsoft.com/office/drawing/2014/main" id="{F8683ADC-A9B8-4D56-8435-EEFA39024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228" y="-317423"/>
            <a:ext cx="5094262" cy="6221412"/>
          </a:xfrm>
        </p:spPr>
      </p:pic>
      <p:sp>
        <p:nvSpPr>
          <p:cNvPr id="20" name="Otsikko 1">
            <a:extLst>
              <a:ext uri="{FF2B5EF4-FFF2-40B4-BE49-F238E27FC236}">
                <a16:creationId xmlns:a16="http://schemas.microsoft.com/office/drawing/2014/main" id="{12AC3682-6BB1-4618-B8FA-2ABEEBC6E971}"/>
              </a:ext>
            </a:extLst>
          </p:cNvPr>
          <p:cNvSpPr txBox="1">
            <a:spLocks/>
          </p:cNvSpPr>
          <p:nvPr/>
        </p:nvSpPr>
        <p:spPr>
          <a:xfrm>
            <a:off x="7805331" y="380738"/>
            <a:ext cx="328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>
                <a:latin typeface="Arial Rounded MT Bold" panose="020F0704030504030204" pitchFamily="34" charset="0"/>
              </a:rPr>
              <a:t>NUMEROON SOITTAMINEN</a:t>
            </a: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00F558DD-330A-4EBE-9755-4E433DCFF2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297" y="284501"/>
            <a:ext cx="1524000" cy="1524000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1FCA51AD-A30B-44FD-A970-E723740E3A32}"/>
              </a:ext>
            </a:extLst>
          </p:cNvPr>
          <p:cNvSpPr txBox="1">
            <a:spLocks/>
          </p:cNvSpPr>
          <p:nvPr/>
        </p:nvSpPr>
        <p:spPr>
          <a:xfrm>
            <a:off x="6690330" y="2125924"/>
            <a:ext cx="42656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3200">
                <a:latin typeface="+mj-lt"/>
              </a:rPr>
              <a:t>Puhelu on ilmainen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3200">
                <a:latin typeface="+mj-lt"/>
              </a:rPr>
              <a:t>Ei tarvitse SIM-korttia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3200">
                <a:latin typeface="+mj-lt"/>
              </a:rPr>
              <a:t>Opettele kotiosoite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3200">
                <a:latin typeface="+mj-lt"/>
              </a:rPr>
              <a:t>112-sovellus</a:t>
            </a:r>
          </a:p>
        </p:txBody>
      </p:sp>
    </p:spTree>
    <p:extLst>
      <p:ext uri="{BB962C8B-B14F-4D97-AF65-F5344CB8AC3E}">
        <p14:creationId xmlns:p14="http://schemas.microsoft.com/office/powerpoint/2010/main" val="223225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8622E0CB-F110-44FD-8F01-410F38E1E0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CB66BC3-3DF4-42B2-B087-27AF1588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6075CD-F157-4391-A48D-255C589E4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EFE9A35-FE3A-4F1C-9AD8-C7D88F6E1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19562"/>
            <a:ext cx="12192000" cy="54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9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8622E0CB-F110-44FD-8F01-410F38E1E0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CB66BC3-3DF4-42B2-B087-27AF1588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6075CD-F157-4391-A48D-255C589E4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DA033AB-CC1A-40DE-8379-12771716C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278"/>
            <a:ext cx="12210630" cy="81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4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5E4563F-CC0F-4D94-A204-2F7CC240DF19}"/>
              </a:ext>
            </a:extLst>
          </p:cNvPr>
          <p:cNvSpPr/>
          <p:nvPr/>
        </p:nvSpPr>
        <p:spPr>
          <a:xfrm>
            <a:off x="0" y="1228724"/>
            <a:ext cx="12192000" cy="4495801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0289940-7905-4D80-9CA5-B0327344802A}"/>
              </a:ext>
            </a:extLst>
          </p:cNvPr>
          <p:cNvSpPr/>
          <p:nvPr/>
        </p:nvSpPr>
        <p:spPr>
          <a:xfrm>
            <a:off x="0" y="1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7D2D438-0B9B-42A4-BAB4-29AE69EF8D87}"/>
              </a:ext>
            </a:extLst>
          </p:cNvPr>
          <p:cNvSpPr/>
          <p:nvPr/>
        </p:nvSpPr>
        <p:spPr>
          <a:xfrm>
            <a:off x="0" y="5724525"/>
            <a:ext cx="12192000" cy="1228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Online-media 2" title="Tulikettu - puhelimen oikeaoppinen lataaminen">
            <a:hlinkClick r:id="" action="ppaction://media"/>
            <a:extLst>
              <a:ext uri="{FF2B5EF4-FFF2-40B4-BE49-F238E27FC236}">
                <a16:creationId xmlns:a16="http://schemas.microsoft.com/office/drawing/2014/main" id="{0DD392AD-F456-3E81-A58C-289D7D450C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7755" y="397071"/>
            <a:ext cx="10936489" cy="617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0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1879817-4028-4541-b03c-71d8ae3aaf5f">
      <Terms xmlns="http://schemas.microsoft.com/office/infopath/2007/PartnerControls"/>
    </lcf76f155ced4ddcb4097134ff3c332f>
    <TaxCatchAll xmlns="20df6aa9-a28e-4e48-a913-4c846e940d5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631C8E1CCD0324D98F84BDB62B22A2B" ma:contentTypeVersion="11" ma:contentTypeDescription="Luo uusi asiakirja." ma:contentTypeScope="" ma:versionID="a6d5f87e8b63fb4ce3336d59ca8ae8fe">
  <xsd:schema xmlns:xsd="http://www.w3.org/2001/XMLSchema" xmlns:xs="http://www.w3.org/2001/XMLSchema" xmlns:p="http://schemas.microsoft.com/office/2006/metadata/properties" xmlns:ns1="http://schemas.microsoft.com/sharepoint/v3" xmlns:ns2="31879817-4028-4541-b03c-71d8ae3aaf5f" xmlns:ns3="20df6aa9-a28e-4e48-a913-4c846e940d5e" targetNamespace="http://schemas.microsoft.com/office/2006/metadata/properties" ma:root="true" ma:fieldsID="04677942485ed6437ff9370c24a55f98" ns1:_="" ns2:_="" ns3:_="">
    <xsd:import namespace="http://schemas.microsoft.com/sharepoint/v3"/>
    <xsd:import namespace="31879817-4028-4541-b03c-71d8ae3aaf5f"/>
    <xsd:import namespace="20df6aa9-a28e-4e48-a913-4c846e940d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79817-4028-4541-b03c-71d8ae3aa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16d585da-1e51-4695-83ee-0db74bf77a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f6aa9-a28e-4e48-a913-4c846e940d5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c17a7fe-e84d-4340-be4a-042b935fa788}" ma:internalName="TaxCatchAll" ma:showField="CatchAllData" ma:web="20df6aa9-a28e-4e48-a913-4c846e940d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3E69E7-CEB5-4CFB-AD82-185D137E77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7FCB32-63A8-4B86-BF22-41694B98384C}">
  <ds:schemaRefs>
    <ds:schemaRef ds:uri="http://schemas.microsoft.com/office/2006/documentManagement/types"/>
    <ds:schemaRef ds:uri="20df6aa9-a28e-4e48-a913-4c846e940d5e"/>
    <ds:schemaRef ds:uri="http://schemas.microsoft.com/office/2006/metadata/properties"/>
    <ds:schemaRef ds:uri="http://purl.org/dc/elements/1.1/"/>
    <ds:schemaRef ds:uri="http://schemas.microsoft.com/sharepoint/v3"/>
    <ds:schemaRef ds:uri="31879817-4028-4541-b03c-71d8ae3aaf5f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3D3EA2-D682-4739-B81E-00D25A8753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879817-4028-4541-b03c-71d8ae3aaf5f"/>
    <ds:schemaRef ds:uri="20df6aa9-a28e-4e48-a913-4c846e940d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1776</Words>
  <Application>Microsoft Office PowerPoint</Application>
  <PresentationFormat>Laajakuva</PresentationFormat>
  <Paragraphs>206</Paragraphs>
  <Slides>26</Slides>
  <Notes>26</Notes>
  <HiddenSlides>0</HiddenSlides>
  <MMClips>7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2" baseType="lpstr">
      <vt:lpstr>Calibri Light</vt:lpstr>
      <vt:lpstr>Calibri</vt:lpstr>
      <vt:lpstr>Arial Rounded MT Bold</vt:lpstr>
      <vt:lpstr>Arial</vt:lpstr>
      <vt:lpstr>Third Rail - Demo</vt:lpstr>
      <vt:lpstr>Office-teema</vt:lpstr>
      <vt:lpstr>PowerPoint-esitys</vt:lpstr>
      <vt:lpstr>KOULUTUKSEN AIHEINA</vt:lpstr>
      <vt:lpstr>TURVALLISESTI KOTONA JA KYLÄSSÄ</vt:lpstr>
      <vt:lpstr>SAAT AVUKSESI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TOIMINTA TULIPALOSSA</vt:lpstr>
      <vt:lpstr>PowerPoint-esitys</vt:lpstr>
      <vt:lpstr>PowerPoint-esitys</vt:lpstr>
      <vt:lpstr>PowerPoint-esitys</vt:lpstr>
      <vt:lpstr>TAHALLINEN SYTYTTELY</vt:lpstr>
      <vt:lpstr>PowerPoint-esitys</vt:lpstr>
      <vt:lpstr>LIIKENTEESSÄ</vt:lpstr>
      <vt:lpstr>MUISTA AINA LIIKENNESÄÄNNÖT JA NOUDATA NIITÄ </vt:lpstr>
      <vt:lpstr>  Käytä suojatietä aina, kun mahdollista  Älä juokse suojatielle  Odota että autoilija on huomannut sinut ja pysähtynyt ennen kuin ylität suojatien</vt:lpstr>
      <vt:lpstr>PowerPoint-esitys</vt:lpstr>
      <vt:lpstr>  Alle 12-vuotias lapsi saa ajaa sekä jalkakäytävällä että pyörätiellä.  Pyörätiellä ajetaan oikeassa reunassa.  Jos käytössäsi ei ole pyörätietä, aja tien oikeassa reunassa erityistä varovaisuutta noudattaen.</vt:lpstr>
      <vt:lpstr>PowerPoint-esitys</vt:lpstr>
      <vt:lpstr>MUISTA TARKKAAVAISUUS</vt:lpstr>
      <vt:lpstr>PowerPoint-esitys</vt:lpstr>
      <vt:lpstr>PowerPoint-esitys</vt:lpstr>
      <vt:lpstr>LISÄMATERIAALIA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Janne L</dc:creator>
  <cp:lastModifiedBy>Mustila Liisa</cp:lastModifiedBy>
  <cp:revision>2</cp:revision>
  <dcterms:created xsi:type="dcterms:W3CDTF">2020-02-10T04:58:16Z</dcterms:created>
  <dcterms:modified xsi:type="dcterms:W3CDTF">2023-02-07T10:19:22Z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0x010100C631C8E1CCD0324D98F84BDB62B22A2B</vt:lpwstr>
  </property>
</Properties>
</file>